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Source Code Pro"/>
      <p:regular r:id="rId31"/>
      <p:bold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ourceCodePr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Oswald-regular.fntdata"/><Relationship Id="rId10" Type="http://schemas.openxmlformats.org/officeDocument/2006/relationships/slide" Target="slides/slide6.xml"/><Relationship Id="rId32" Type="http://schemas.openxmlformats.org/officeDocument/2006/relationships/font" Target="fonts/SourceCodePro-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Oswald-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2d3830426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d3830426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2d3830426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d3830426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2d3830426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d3830426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2d3830426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d3830426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2d3830426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d3830426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2d3830426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d3830426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2d3830426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d3830426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2d3830426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d3830426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2d3830426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d3830426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2d3830426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d3830426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2d383042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d383042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2d3830426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d3830426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2d3830426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d3830426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2d3830426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d3830426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2d3830426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d3830426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2d3830426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d3830426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2d3830426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d3830426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2d3830426d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d3830426d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2d3830426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d3830426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2d3830426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d3830426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2d383042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d3830426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2d3830426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d3830426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2d4518f02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d4518f02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2d3830426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d3830426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2d4518f02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d4518f02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twitter.com/Photoshop?ref_src=twsrc%5Egoogle%7Ctwcamp%5Eserp%7Ctwgr%5Eauthor" TargetMode="External"/><Relationship Id="rId4" Type="http://schemas.openxmlformats.org/officeDocument/2006/relationships/hyperlink" Target="https://madewith.unsplash.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Adobe Photoshop Essentials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Projects </a:t>
            </a:r>
            <a:endParaRPr/>
          </a:p>
        </p:txBody>
      </p:sp>
      <p:sp>
        <p:nvSpPr>
          <p:cNvPr id="123" name="Google Shape;123;p2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Adobe Photoshop Twitter</a:t>
            </a:r>
            <a:endParaRPr/>
          </a:p>
          <a:p>
            <a:pPr indent="-342900" lvl="0" marL="457200" rtl="0" algn="l">
              <a:spcBef>
                <a:spcPts val="0"/>
              </a:spcBef>
              <a:spcAft>
                <a:spcPts val="0"/>
              </a:spcAft>
              <a:buSzPts val="1800"/>
              <a:buChar char="●"/>
            </a:pPr>
            <a:r>
              <a:rPr lang="en" u="sng">
                <a:solidFill>
                  <a:schemeClr val="hlink"/>
                </a:solidFill>
                <a:hlinkClick r:id="rId4"/>
              </a:rPr>
              <a:t>Unsplash</a:t>
            </a:r>
            <a:endParaRPr/>
          </a:p>
          <a:p>
            <a:pPr indent="0" lvl="0" marL="0" rtl="0" algn="l">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Costs and </a:t>
            </a:r>
            <a:r>
              <a:rPr lang="en"/>
              <a:t>Space</a:t>
            </a:r>
            <a:r>
              <a:rPr lang="en"/>
              <a:t> </a:t>
            </a:r>
            <a:endParaRPr/>
          </a:p>
        </p:txBody>
      </p:sp>
      <p:sp>
        <p:nvSpPr>
          <p:cNvPr id="129" name="Google Shape;129;p2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Free trial lasts seven days</a:t>
            </a:r>
            <a:endParaRPr/>
          </a:p>
          <a:p>
            <a:pPr indent="-342900" lvl="0" marL="457200" rtl="0" algn="l">
              <a:spcBef>
                <a:spcPts val="0"/>
              </a:spcBef>
              <a:spcAft>
                <a:spcPts val="0"/>
              </a:spcAft>
              <a:buSzPts val="1800"/>
              <a:buChar char="●"/>
            </a:pPr>
            <a:r>
              <a:rPr lang="en"/>
              <a:t>Subscription based: $10/month or $120/year </a:t>
            </a:r>
            <a:endParaRPr/>
          </a:p>
          <a:p>
            <a:pPr indent="-342900" lvl="0" marL="457200" rtl="0" algn="l">
              <a:spcBef>
                <a:spcPts val="0"/>
              </a:spcBef>
              <a:spcAft>
                <a:spcPts val="0"/>
              </a:spcAft>
              <a:buSzPts val="1800"/>
              <a:buChar char="●"/>
            </a:pPr>
            <a:r>
              <a:rPr lang="en"/>
              <a:t>Powerful program that takes up significant memory on your computer</a:t>
            </a:r>
            <a:endParaRPr/>
          </a:p>
          <a:p>
            <a:pPr indent="-342900" lvl="0" marL="457200" rtl="0" algn="l">
              <a:spcBef>
                <a:spcPts val="0"/>
              </a:spcBef>
              <a:spcAft>
                <a:spcPts val="0"/>
              </a:spcAft>
              <a:buSzPts val="1800"/>
              <a:buChar char="●"/>
            </a:pPr>
            <a:r>
              <a:rPr lang="en"/>
              <a:t>Consider Photoshop Elements (PSE) as an alternative </a:t>
            </a:r>
            <a:endParaRPr/>
          </a:p>
          <a:p>
            <a:pPr indent="-317500" lvl="1" marL="914400" rtl="0" algn="l">
              <a:spcBef>
                <a:spcPts val="0"/>
              </a:spcBef>
              <a:spcAft>
                <a:spcPts val="0"/>
              </a:spcAft>
              <a:buSzPts val="1400"/>
              <a:buChar char="○"/>
            </a:pPr>
            <a:r>
              <a:rPr lang="en"/>
              <a:t>Contains many of the same tools </a:t>
            </a:r>
            <a:endParaRPr/>
          </a:p>
          <a:p>
            <a:pPr indent="-317500" lvl="1" marL="914400" rtl="0" algn="l">
              <a:spcBef>
                <a:spcPts val="0"/>
              </a:spcBef>
              <a:spcAft>
                <a:spcPts val="0"/>
              </a:spcAft>
              <a:buSzPts val="1400"/>
              <a:buChar char="○"/>
            </a:pPr>
            <a:r>
              <a:rPr lang="en"/>
              <a:t>Less intimidating interface</a:t>
            </a:r>
            <a:endParaRPr/>
          </a:p>
          <a:p>
            <a:pPr indent="-317500" lvl="1" marL="914400" rtl="0" algn="l">
              <a:spcBef>
                <a:spcPts val="0"/>
              </a:spcBef>
              <a:spcAft>
                <a:spcPts val="0"/>
              </a:spcAft>
              <a:buSzPts val="1400"/>
              <a:buChar char="○"/>
            </a:pPr>
            <a:r>
              <a:rPr lang="en"/>
              <a:t>Buy the software for $60 - $100 instead of leasing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Elements of Photoshop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Layers </a:t>
            </a:r>
            <a:endParaRPr/>
          </a:p>
        </p:txBody>
      </p:sp>
      <p:sp>
        <p:nvSpPr>
          <p:cNvPr id="140" name="Google Shape;140;p2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Layers, within Photoshop are means of organizing and manipulating specific part of an image </a:t>
            </a:r>
            <a:endParaRPr/>
          </a:p>
          <a:p>
            <a:pPr indent="-342900" lvl="0" marL="457200" rtl="0" algn="l">
              <a:spcBef>
                <a:spcPts val="0"/>
              </a:spcBef>
              <a:spcAft>
                <a:spcPts val="0"/>
              </a:spcAft>
              <a:buSzPts val="1800"/>
              <a:buChar char="●"/>
            </a:pPr>
            <a:r>
              <a:rPr lang="en"/>
              <a:t>Layers allow for specific parts of an image to be altered without affecting other layers (i.e. non-destructive editing)</a:t>
            </a:r>
            <a:endParaRPr/>
          </a:p>
          <a:p>
            <a:pPr indent="-342900" lvl="0" marL="457200" rtl="0" algn="l">
              <a:spcBef>
                <a:spcPts val="0"/>
              </a:spcBef>
              <a:spcAft>
                <a:spcPts val="0"/>
              </a:spcAft>
              <a:buSzPts val="1800"/>
              <a:buChar char="●"/>
            </a:pPr>
            <a:r>
              <a:rPr lang="en"/>
              <a:t>You can change the visibility, order, and combine layers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Layers Palette</a:t>
            </a:r>
            <a:endParaRPr/>
          </a:p>
        </p:txBody>
      </p:sp>
      <p:sp>
        <p:nvSpPr>
          <p:cNvPr id="146" name="Google Shape;146;p26"/>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Separate each step of your work </a:t>
            </a:r>
            <a:endParaRPr/>
          </a:p>
          <a:p>
            <a:pPr indent="-317500" lvl="0" marL="457200" rtl="0" algn="l">
              <a:spcBef>
                <a:spcPts val="0"/>
              </a:spcBef>
              <a:spcAft>
                <a:spcPts val="0"/>
              </a:spcAft>
              <a:buSzPts val="1400"/>
              <a:buChar char="●"/>
            </a:pPr>
            <a:r>
              <a:rPr lang="en"/>
              <a:t>Each layer can have separate effects applied it it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47" name="Google Shape;147;p26"/>
          <p:cNvPicPr preferRelativeResize="0"/>
          <p:nvPr/>
        </p:nvPicPr>
        <p:blipFill>
          <a:blip r:embed="rId3">
            <a:alphaModFix/>
          </a:blip>
          <a:stretch>
            <a:fillRect/>
          </a:stretch>
        </p:blipFill>
        <p:spPr>
          <a:xfrm>
            <a:off x="5244353" y="372500"/>
            <a:ext cx="2884400" cy="4557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Adjusting the Image </a:t>
            </a:r>
            <a:endParaRPr/>
          </a:p>
        </p:txBody>
      </p:sp>
      <p:sp>
        <p:nvSpPr>
          <p:cNvPr id="153" name="Google Shape;153;p2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Adjustments </a:t>
            </a:r>
            <a:endParaRPr/>
          </a:p>
          <a:p>
            <a:pPr indent="-317500" lvl="1" marL="914400" rtl="0" algn="l">
              <a:spcBef>
                <a:spcPts val="1600"/>
              </a:spcBef>
              <a:spcAft>
                <a:spcPts val="0"/>
              </a:spcAft>
              <a:buSzPts val="1400"/>
              <a:buChar char="○"/>
            </a:pPr>
            <a:r>
              <a:rPr lang="en"/>
              <a:t>Adjustments are a set of operations that enable the user to enhance an image</a:t>
            </a:r>
            <a:endParaRPr/>
          </a:p>
          <a:p>
            <a:pPr indent="-317500" lvl="1" marL="914400" rtl="0" algn="l">
              <a:spcBef>
                <a:spcPts val="1600"/>
              </a:spcBef>
              <a:spcAft>
                <a:spcPts val="0"/>
              </a:spcAft>
              <a:buSzPts val="1400"/>
              <a:buChar char="○"/>
            </a:pPr>
            <a:r>
              <a:rPr lang="en"/>
              <a:t>Basic adjustments can manipulate an image’s hue and saturation, levels, contrast, curves, and color balance </a:t>
            </a:r>
            <a:endParaRPr/>
          </a:p>
          <a:p>
            <a:pPr indent="-342900" lvl="0" marL="457200" rtl="0" algn="l">
              <a:spcBef>
                <a:spcPts val="1600"/>
              </a:spcBef>
              <a:spcAft>
                <a:spcPts val="0"/>
              </a:spcAft>
              <a:buSzPts val="1800"/>
              <a:buChar char="●"/>
            </a:pPr>
            <a:r>
              <a:rPr lang="en"/>
              <a:t>Levels</a:t>
            </a:r>
            <a:endParaRPr/>
          </a:p>
          <a:p>
            <a:pPr indent="-317500" lvl="1" marL="914400" rtl="0" algn="l">
              <a:spcBef>
                <a:spcPts val="1600"/>
              </a:spcBef>
              <a:spcAft>
                <a:spcPts val="1600"/>
              </a:spcAft>
              <a:buSzPts val="1400"/>
              <a:buChar char="○"/>
            </a:pPr>
            <a:r>
              <a:rPr lang="en"/>
              <a:t>The levels adjustment layer is a tool that allows you to stretch and squeeze the black and white values of a photograph to maximize certain attributes, such as saturation and brightness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Selection </a:t>
            </a:r>
            <a:endParaRPr/>
          </a:p>
        </p:txBody>
      </p:sp>
      <p:sp>
        <p:nvSpPr>
          <p:cNvPr id="159" name="Google Shape;159;p28"/>
          <p:cNvSpPr txBox="1"/>
          <p:nvPr>
            <p:ph idx="1" type="body"/>
          </p:nvPr>
        </p:nvSpPr>
        <p:spPr>
          <a:xfrm>
            <a:off x="311700" y="1468825"/>
            <a:ext cx="84222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Selection in Photoshop allows you to create a space in a project that travels between layers and can be used to mark, edit or create a specified layer. </a:t>
            </a:r>
            <a:endParaRPr/>
          </a:p>
          <a:p>
            <a:pPr indent="-342900" lvl="0" marL="457200" rtl="0" algn="l">
              <a:spcBef>
                <a:spcPts val="1600"/>
              </a:spcBef>
              <a:spcAft>
                <a:spcPts val="0"/>
              </a:spcAft>
              <a:buSzPts val="1800"/>
              <a:buChar char="●"/>
            </a:pPr>
            <a:r>
              <a:rPr lang="en"/>
              <a:t>All selections are distinguished by a crawling dashed line surrounding the areas selected. Once created, selection allow you to edit the area within their bounds. </a:t>
            </a:r>
            <a:endParaRPr/>
          </a:p>
          <a:p>
            <a:pPr indent="-342900" lvl="0" marL="457200" rtl="0" algn="l">
              <a:spcBef>
                <a:spcPts val="1600"/>
              </a:spcBef>
              <a:spcAft>
                <a:spcPts val="1600"/>
              </a:spcAft>
              <a:buSzPts val="1800"/>
              <a:buChar char="●"/>
            </a:pPr>
            <a:r>
              <a:rPr lang="en"/>
              <a:t>Use selections to create masks. Masking is the practice of creating a space in which only on part is viewable or editable.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Brushes</a:t>
            </a:r>
            <a:endParaRPr/>
          </a:p>
        </p:txBody>
      </p:sp>
      <p:sp>
        <p:nvSpPr>
          <p:cNvPr id="165" name="Google Shape;165;p2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More than a tool for painting a drawing</a:t>
            </a:r>
            <a:endParaRPr/>
          </a:p>
          <a:p>
            <a:pPr indent="-342900" lvl="0" marL="457200" rtl="0" algn="l">
              <a:spcBef>
                <a:spcPts val="1600"/>
              </a:spcBef>
              <a:spcAft>
                <a:spcPts val="0"/>
              </a:spcAft>
              <a:buSzPts val="1800"/>
              <a:buChar char="●"/>
            </a:pPr>
            <a:r>
              <a:rPr lang="en"/>
              <a:t>Many tools (including the quick select tool, clone stamps, eraser) use brush mechanics and concepts to operate</a:t>
            </a:r>
            <a:endParaRPr/>
          </a:p>
          <a:p>
            <a:pPr indent="-342900" lvl="0" marL="457200" rtl="0" algn="l">
              <a:spcBef>
                <a:spcPts val="1600"/>
              </a:spcBef>
              <a:spcAft>
                <a:spcPts val="0"/>
              </a:spcAft>
              <a:buSzPts val="1800"/>
              <a:buChar char="●"/>
            </a:pPr>
            <a:r>
              <a:rPr lang="en"/>
              <a:t>A brush is made up of 3 components: size, hardness, and a preset shape</a:t>
            </a:r>
            <a:endParaRPr/>
          </a:p>
          <a:p>
            <a:pPr indent="-317500" lvl="1" marL="914400" rtl="0" algn="l">
              <a:spcBef>
                <a:spcPts val="1600"/>
              </a:spcBef>
              <a:spcAft>
                <a:spcPts val="0"/>
              </a:spcAft>
              <a:buSzPts val="1400"/>
              <a:buChar char="○"/>
            </a:pPr>
            <a:r>
              <a:rPr lang="en"/>
              <a:t>Brush size: is measured in pixels and relates to the diameter of the brush </a:t>
            </a:r>
            <a:endParaRPr/>
          </a:p>
          <a:p>
            <a:pPr indent="-317500" lvl="1" marL="914400" rtl="0" algn="l">
              <a:spcBef>
                <a:spcPts val="1600"/>
              </a:spcBef>
              <a:spcAft>
                <a:spcPts val="1600"/>
              </a:spcAft>
              <a:buSzPts val="1400"/>
              <a:buChar char="○"/>
            </a:pPr>
            <a:r>
              <a:rPr lang="en"/>
              <a:t>Brush hardness is the edge shape of the brush preset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RGB v. CMYK</a:t>
            </a:r>
            <a:endParaRPr/>
          </a:p>
        </p:txBody>
      </p:sp>
      <p:sp>
        <p:nvSpPr>
          <p:cNvPr id="171" name="Google Shape;171;p3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RGB color is a color model in which Red (R), Green (G), and Blue (B) light sources are added together in different strengths and combinations to give a full array of colors. This color model works well for digital media because the same process is used to create color on the majority of screens. </a:t>
            </a:r>
            <a:endParaRPr sz="1400"/>
          </a:p>
          <a:p>
            <a:pPr indent="-317500" lvl="0" marL="457200" rtl="0" algn="l">
              <a:spcBef>
                <a:spcPts val="1600"/>
              </a:spcBef>
              <a:spcAft>
                <a:spcPts val="0"/>
              </a:spcAft>
              <a:buSzPts val="1400"/>
              <a:buChar char="●"/>
            </a:pPr>
            <a:r>
              <a:rPr lang="en" sz="1400"/>
              <a:t>CMYK is the primary color model for print. From home printer to professional publishing operations, printers generally combine Cyan (C), Magenta (M), Yellow (Y), and Black (K) to create dynamic color anges on a variety of media. </a:t>
            </a:r>
            <a:endParaRPr sz="1400"/>
          </a:p>
          <a:p>
            <a:pPr indent="-317500" lvl="0" marL="457200" rtl="0" algn="l">
              <a:spcBef>
                <a:spcPts val="1600"/>
              </a:spcBef>
              <a:spcAft>
                <a:spcPts val="1600"/>
              </a:spcAft>
              <a:buSzPts val="1400"/>
              <a:buChar char="●"/>
            </a:pPr>
            <a:r>
              <a:rPr lang="en" sz="1400"/>
              <a:t>Because these color modes are fundamentally different, it is always important to match the color model with the intent. This can be chosen when you a create a document or by locating Image &gt; Mode. </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Selecting Color</a:t>
            </a:r>
            <a:endParaRPr/>
          </a:p>
        </p:txBody>
      </p:sp>
      <p:sp>
        <p:nvSpPr>
          <p:cNvPr id="177" name="Google Shape;177;p3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Color Picker</a:t>
            </a:r>
            <a:endParaRPr/>
          </a:p>
          <a:p>
            <a:pPr indent="-342900" lvl="0" marL="457200" rtl="0" algn="l">
              <a:spcBef>
                <a:spcPts val="1600"/>
              </a:spcBef>
              <a:spcAft>
                <a:spcPts val="0"/>
              </a:spcAft>
              <a:buSzPts val="1800"/>
              <a:buChar char="●"/>
            </a:pPr>
            <a:r>
              <a:rPr lang="en"/>
              <a:t>Located in the bottom of the tool bar, you will see two overlapping squares filled with black and white </a:t>
            </a:r>
            <a:endParaRPr/>
          </a:p>
          <a:p>
            <a:pPr indent="-342900" lvl="0" marL="457200" rtl="0" algn="l">
              <a:spcBef>
                <a:spcPts val="1600"/>
              </a:spcBef>
              <a:spcAft>
                <a:spcPts val="1600"/>
              </a:spcAft>
              <a:buSzPts val="1800"/>
              <a:buChar char="●"/>
            </a:pPr>
            <a:r>
              <a:rPr lang="en"/>
              <a:t>Click to switch between background/foreground or double click on a square to select a new color in the color picker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 </a:t>
            </a:r>
            <a:endParaRPr/>
          </a:p>
        </p:txBody>
      </p:sp>
      <p:sp>
        <p:nvSpPr>
          <p:cNvPr id="68" name="Google Shape;68;p1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KWL Chart</a:t>
            </a:r>
            <a:endParaRPr/>
          </a:p>
          <a:p>
            <a:pPr indent="-342900" lvl="0" marL="457200" rtl="0" algn="l">
              <a:spcBef>
                <a:spcPts val="0"/>
              </a:spcBef>
              <a:spcAft>
                <a:spcPts val="0"/>
              </a:spcAft>
              <a:buSzPts val="1800"/>
              <a:buChar char="●"/>
            </a:pPr>
            <a:r>
              <a:rPr lang="en"/>
              <a:t>What is Photoshop? </a:t>
            </a:r>
            <a:endParaRPr/>
          </a:p>
          <a:p>
            <a:pPr indent="-342900" lvl="0" marL="457200" rtl="0" algn="l">
              <a:spcBef>
                <a:spcPts val="0"/>
              </a:spcBef>
              <a:spcAft>
                <a:spcPts val="0"/>
              </a:spcAft>
              <a:buSzPts val="1800"/>
              <a:buChar char="●"/>
            </a:pPr>
            <a:r>
              <a:rPr lang="en"/>
              <a:t>Elements of Photoshop  </a:t>
            </a:r>
            <a:endParaRPr/>
          </a:p>
          <a:p>
            <a:pPr indent="-342900" lvl="0" marL="457200" rtl="0" algn="l">
              <a:spcBef>
                <a:spcPts val="0"/>
              </a:spcBef>
              <a:spcAft>
                <a:spcPts val="0"/>
              </a:spcAft>
              <a:buSzPts val="1800"/>
              <a:buChar char="●"/>
            </a:pPr>
            <a:r>
              <a:rPr lang="en"/>
              <a:t>Getting Started </a:t>
            </a:r>
            <a:endParaRPr/>
          </a:p>
          <a:p>
            <a:pPr indent="-342900" lvl="0" marL="457200" rtl="0" algn="l">
              <a:spcBef>
                <a:spcPts val="0"/>
              </a:spcBef>
              <a:spcAft>
                <a:spcPts val="0"/>
              </a:spcAft>
              <a:buSzPts val="1800"/>
              <a:buChar char="●"/>
            </a:pPr>
            <a:r>
              <a:rPr lang="en"/>
              <a:t>Learning Resources </a:t>
            </a:r>
            <a:endParaRPr/>
          </a:p>
          <a:p>
            <a:pPr indent="-342900" lvl="0" marL="457200" rtl="0" algn="l">
              <a:spcBef>
                <a:spcPts val="0"/>
              </a:spcBef>
              <a:spcAft>
                <a:spcPts val="0"/>
              </a:spcAft>
              <a:buSzPts val="1800"/>
              <a:buChar char="●"/>
            </a:pPr>
            <a:r>
              <a:rPr lang="en"/>
              <a:t>Demo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Working with Type </a:t>
            </a:r>
            <a:endParaRPr/>
          </a:p>
        </p:txBody>
      </p:sp>
      <p:sp>
        <p:nvSpPr>
          <p:cNvPr id="183" name="Google Shape;183;p3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Type Tool </a:t>
            </a:r>
            <a:endParaRPr/>
          </a:p>
          <a:p>
            <a:pPr indent="-342900" lvl="0" marL="457200" rtl="0" algn="l">
              <a:spcBef>
                <a:spcPts val="1600"/>
              </a:spcBef>
              <a:spcAft>
                <a:spcPts val="1600"/>
              </a:spcAft>
              <a:buSzPts val="1800"/>
              <a:buChar char="●"/>
            </a:pPr>
            <a:r>
              <a:rPr lang="en"/>
              <a:t>Tip: Always make the type box larger than the type you want to put in it. This will allows you to manipulate the type without it disappearing (being overset)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Getting Started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Size and Orientation </a:t>
            </a:r>
            <a:endParaRPr/>
          </a:p>
        </p:txBody>
      </p:sp>
      <p:sp>
        <p:nvSpPr>
          <p:cNvPr id="194" name="Google Shape;194;p3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Mode: Type of color (CMYK or RGB)</a:t>
            </a:r>
            <a:endParaRPr/>
          </a:p>
          <a:p>
            <a:pPr indent="-342900" lvl="0" marL="457200" rtl="0" algn="l">
              <a:spcBef>
                <a:spcPts val="1600"/>
              </a:spcBef>
              <a:spcAft>
                <a:spcPts val="0"/>
              </a:spcAft>
              <a:buSzPts val="1800"/>
              <a:buChar char="●"/>
            </a:pPr>
            <a:r>
              <a:rPr lang="en"/>
              <a:t>Image Size: change size of image </a:t>
            </a:r>
            <a:endParaRPr/>
          </a:p>
          <a:p>
            <a:pPr indent="-342900" lvl="0" marL="457200" rtl="0" algn="l">
              <a:spcBef>
                <a:spcPts val="1600"/>
              </a:spcBef>
              <a:spcAft>
                <a:spcPts val="0"/>
              </a:spcAft>
              <a:buSzPts val="1800"/>
              <a:buChar char="●"/>
            </a:pPr>
            <a:r>
              <a:rPr lang="en"/>
              <a:t>Canvas: change size of canvas</a:t>
            </a:r>
            <a:endParaRPr/>
          </a:p>
          <a:p>
            <a:pPr indent="-342900" lvl="0" marL="457200" rtl="0" algn="l">
              <a:spcBef>
                <a:spcPts val="1600"/>
              </a:spcBef>
              <a:spcAft>
                <a:spcPts val="1600"/>
              </a:spcAft>
              <a:buSzPts val="1800"/>
              <a:buChar char="●"/>
            </a:pPr>
            <a:r>
              <a:rPr lang="en"/>
              <a:t>Rotate canvas: change orientation of canvas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Saving Your Work </a:t>
            </a:r>
            <a:endParaRPr/>
          </a:p>
        </p:txBody>
      </p:sp>
      <p:sp>
        <p:nvSpPr>
          <p:cNvPr id="200" name="Google Shape;200;p3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04800" lvl="1" marL="914400" rtl="0" algn="l">
              <a:spcBef>
                <a:spcPts val="0"/>
              </a:spcBef>
              <a:spcAft>
                <a:spcPts val="0"/>
              </a:spcAft>
              <a:buSzPts val="1200"/>
              <a:buChar char="○"/>
            </a:pPr>
            <a:r>
              <a:rPr lang="en" sz="1200"/>
              <a:t>.PSD - Adobe photoshop uses photoshop document of PSD file format by default. Layers are preserved in this file format. </a:t>
            </a:r>
            <a:endParaRPr sz="1200"/>
          </a:p>
          <a:p>
            <a:pPr indent="-304800" lvl="1" marL="914400" rtl="0" algn="l">
              <a:spcBef>
                <a:spcPts val="1600"/>
              </a:spcBef>
              <a:spcAft>
                <a:spcPts val="0"/>
              </a:spcAft>
              <a:buSzPts val="1200"/>
              <a:buChar char="○"/>
            </a:pPr>
            <a:r>
              <a:rPr lang="en" sz="1200"/>
              <a:t>.JPEG- The joint photograph experts group (.jpeg, .jpg, jpe) file name extension is used for digital photography</a:t>
            </a:r>
            <a:endParaRPr sz="1200"/>
          </a:p>
          <a:p>
            <a:pPr indent="-304800" lvl="1" marL="914400" rtl="0" algn="l">
              <a:spcBef>
                <a:spcPts val="1600"/>
              </a:spcBef>
              <a:spcAft>
                <a:spcPts val="0"/>
              </a:spcAft>
              <a:buSzPts val="1200"/>
              <a:buChar char="○"/>
            </a:pPr>
            <a:r>
              <a:rPr lang="en" sz="1200"/>
              <a:t>.GIF- th graphics interchange format or GIF (.gif) file name extension is popularly used for creating web pages, elements, logos, etc. </a:t>
            </a:r>
            <a:endParaRPr sz="1200"/>
          </a:p>
          <a:p>
            <a:pPr indent="-304800" lvl="1" marL="914400" rtl="0" algn="l">
              <a:spcBef>
                <a:spcPts val="1600"/>
              </a:spcBef>
              <a:spcAft>
                <a:spcPts val="0"/>
              </a:spcAft>
              <a:buSzPts val="1200"/>
              <a:buChar char="○"/>
            </a:pPr>
            <a:r>
              <a:rPr lang="en" sz="1200"/>
              <a:t>.PNG-the portable network graphic or PNG (.png) format was designed as an alternative to GIF and JPEG formats. </a:t>
            </a:r>
            <a:endParaRPr sz="1200"/>
          </a:p>
          <a:p>
            <a:pPr indent="-304800" lvl="1" marL="914400" rtl="0" algn="l">
              <a:spcBef>
                <a:spcPts val="1600"/>
              </a:spcBef>
              <a:spcAft>
                <a:spcPts val="0"/>
              </a:spcAft>
              <a:buSzPts val="1200"/>
              <a:buChar char="○"/>
            </a:pPr>
            <a:r>
              <a:rPr lang="en" sz="1200"/>
              <a:t>.TIF-the tagged image file format or TIFF (.tif, .tiff) saves and preserves all of the original image data. </a:t>
            </a:r>
            <a:endParaRPr sz="1200">
              <a:solidFill>
                <a:srgbClr val="000000"/>
              </a:solidFill>
              <a:latin typeface="Arial"/>
              <a:ea typeface="Arial"/>
              <a:cs typeface="Arial"/>
              <a:sym typeface="Arial"/>
            </a:endParaRPr>
          </a:p>
          <a:p>
            <a:pPr indent="0" lvl="0" marL="0" rtl="0" algn="l">
              <a:spcBef>
                <a:spcPts val="160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More Resources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Free Software</a:t>
            </a:r>
            <a:endParaRPr/>
          </a:p>
        </p:txBody>
      </p:sp>
      <p:sp>
        <p:nvSpPr>
          <p:cNvPr id="211" name="Google Shape;211;p3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Canva</a:t>
            </a:r>
            <a:endParaRPr/>
          </a:p>
          <a:p>
            <a:pPr indent="-342900" lvl="0" marL="457200" rtl="0" algn="l">
              <a:spcBef>
                <a:spcPts val="0"/>
              </a:spcBef>
              <a:spcAft>
                <a:spcPts val="0"/>
              </a:spcAft>
              <a:buSzPts val="1800"/>
              <a:buChar char="●"/>
            </a:pPr>
            <a:r>
              <a:rPr lang="en"/>
              <a:t>Gimp</a:t>
            </a:r>
            <a:endParaRPr/>
          </a:p>
          <a:p>
            <a:pPr indent="-342900" lvl="0" marL="457200" rtl="0" algn="l">
              <a:spcBef>
                <a:spcPts val="0"/>
              </a:spcBef>
              <a:spcAft>
                <a:spcPts val="0"/>
              </a:spcAft>
              <a:buSzPts val="1800"/>
              <a:buChar char="●"/>
            </a:pPr>
            <a:r>
              <a:rPr lang="en"/>
              <a:t>Paint.net</a:t>
            </a:r>
            <a:endParaRPr/>
          </a:p>
          <a:p>
            <a:pPr indent="-342900" lvl="0" marL="457200" rtl="0" algn="l">
              <a:spcBef>
                <a:spcPts val="0"/>
              </a:spcBef>
              <a:spcAft>
                <a:spcPts val="0"/>
              </a:spcAft>
              <a:buSzPts val="1800"/>
              <a:buChar char="●"/>
            </a:pPr>
            <a:r>
              <a:rPr lang="en"/>
              <a:t>Pixlr</a:t>
            </a:r>
            <a:endParaRPr/>
          </a:p>
          <a:p>
            <a:pPr indent="-342900" lvl="0" marL="457200" rtl="0" algn="l">
              <a:spcBef>
                <a:spcPts val="0"/>
              </a:spcBef>
              <a:spcAft>
                <a:spcPts val="0"/>
              </a:spcAft>
              <a:buSzPts val="1800"/>
              <a:buChar char="●"/>
            </a:pPr>
            <a:r>
              <a:rPr lang="en"/>
              <a:t>Photos(MacOS)</a:t>
            </a:r>
            <a:endParaRPr/>
          </a:p>
          <a:p>
            <a:pPr indent="-342900" lvl="0" marL="457200" rtl="0" algn="l">
              <a:spcBef>
                <a:spcPts val="0"/>
              </a:spcBef>
              <a:spcAft>
                <a:spcPts val="0"/>
              </a:spcAft>
              <a:buSzPts val="1800"/>
              <a:buChar char="●"/>
            </a:pPr>
            <a:r>
              <a:rPr lang="en"/>
              <a:t>Photo Editor (Windows)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Tutorials </a:t>
            </a:r>
            <a:r>
              <a:rPr lang="en"/>
              <a:t>and</a:t>
            </a:r>
            <a:r>
              <a:rPr lang="en"/>
              <a:t> Classes </a:t>
            </a:r>
            <a:endParaRPr/>
          </a:p>
        </p:txBody>
      </p:sp>
      <p:sp>
        <p:nvSpPr>
          <p:cNvPr id="217" name="Google Shape;217;p38"/>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Books</a:t>
            </a:r>
            <a:endParaRPr/>
          </a:p>
          <a:p>
            <a:pPr indent="-317500" lvl="1" marL="914400" rtl="0" algn="l">
              <a:spcBef>
                <a:spcPts val="0"/>
              </a:spcBef>
              <a:spcAft>
                <a:spcPts val="0"/>
              </a:spcAft>
              <a:buSzPts val="1400"/>
              <a:buChar char="○"/>
            </a:pPr>
            <a:r>
              <a:rPr lang="en"/>
              <a:t>Easy Steps Series</a:t>
            </a:r>
            <a:endParaRPr/>
          </a:p>
          <a:p>
            <a:pPr indent="-317500" lvl="1" marL="914400" rtl="0" algn="l">
              <a:spcBef>
                <a:spcPts val="0"/>
              </a:spcBef>
              <a:spcAft>
                <a:spcPts val="0"/>
              </a:spcAft>
              <a:buSzPts val="1400"/>
              <a:buChar char="○"/>
            </a:pPr>
            <a:r>
              <a:rPr lang="en"/>
              <a:t>Teach Yourself Visually</a:t>
            </a:r>
            <a:endParaRPr/>
          </a:p>
          <a:p>
            <a:pPr indent="-342900" lvl="0" marL="457200" rtl="0" algn="l">
              <a:spcBef>
                <a:spcPts val="0"/>
              </a:spcBef>
              <a:spcAft>
                <a:spcPts val="0"/>
              </a:spcAft>
              <a:buSzPts val="1800"/>
              <a:buChar char="●"/>
            </a:pPr>
            <a:r>
              <a:rPr lang="en"/>
              <a:t>Online Resources </a:t>
            </a:r>
            <a:endParaRPr/>
          </a:p>
          <a:p>
            <a:pPr indent="-317500" lvl="1" marL="914400" rtl="0" algn="l">
              <a:spcBef>
                <a:spcPts val="0"/>
              </a:spcBef>
              <a:spcAft>
                <a:spcPts val="0"/>
              </a:spcAft>
              <a:buSzPts val="1400"/>
              <a:buChar char="○"/>
            </a:pPr>
            <a:r>
              <a:rPr lang="en"/>
              <a:t>Lynda.com</a:t>
            </a:r>
            <a:endParaRPr/>
          </a:p>
          <a:p>
            <a:pPr indent="-317500" lvl="1" marL="914400" rtl="0" algn="l">
              <a:spcBef>
                <a:spcPts val="0"/>
              </a:spcBef>
              <a:spcAft>
                <a:spcPts val="0"/>
              </a:spcAft>
              <a:buSzPts val="1400"/>
              <a:buChar char="○"/>
            </a:pPr>
            <a:r>
              <a:rPr lang="en"/>
              <a:t>Gale Courses </a:t>
            </a:r>
            <a:endParaRPr/>
          </a:p>
          <a:p>
            <a:pPr indent="-317500" lvl="1" marL="914400" rtl="0" algn="l">
              <a:spcBef>
                <a:spcPts val="0"/>
              </a:spcBef>
              <a:spcAft>
                <a:spcPts val="0"/>
              </a:spcAft>
              <a:buSzPts val="1400"/>
              <a:buChar char="○"/>
            </a:pPr>
            <a:r>
              <a:rPr lang="en"/>
              <a:t>YouTube</a:t>
            </a:r>
            <a:endParaRPr/>
          </a:p>
          <a:p>
            <a:pPr indent="0" lvl="0" marL="0" rtl="0" algn="l">
              <a:spcBef>
                <a:spcPts val="1600"/>
              </a:spcBef>
              <a:spcAft>
                <a:spcPts val="1600"/>
              </a:spcAft>
              <a:buNone/>
            </a:pPr>
            <a:r>
              <a:t/>
            </a:r>
            <a:endParaRPr/>
          </a:p>
        </p:txBody>
      </p:sp>
      <p:pic>
        <p:nvPicPr>
          <p:cNvPr id="218" name="Google Shape;218;p38"/>
          <p:cNvPicPr preferRelativeResize="0"/>
          <p:nvPr/>
        </p:nvPicPr>
        <p:blipFill>
          <a:blip r:embed="rId3">
            <a:alphaModFix/>
          </a:blip>
          <a:stretch>
            <a:fillRect/>
          </a:stretch>
        </p:blipFill>
        <p:spPr>
          <a:xfrm>
            <a:off x="4071775" y="3710937"/>
            <a:ext cx="2643476" cy="594775"/>
          </a:xfrm>
          <a:prstGeom prst="rect">
            <a:avLst/>
          </a:prstGeom>
          <a:noFill/>
          <a:ln>
            <a:noFill/>
          </a:ln>
        </p:spPr>
      </p:pic>
      <p:pic>
        <p:nvPicPr>
          <p:cNvPr id="219" name="Google Shape;219;p38"/>
          <p:cNvPicPr preferRelativeResize="0"/>
          <p:nvPr/>
        </p:nvPicPr>
        <p:blipFill>
          <a:blip r:embed="rId4">
            <a:alphaModFix/>
          </a:blip>
          <a:stretch>
            <a:fillRect/>
          </a:stretch>
        </p:blipFill>
        <p:spPr>
          <a:xfrm>
            <a:off x="7233300" y="3289001"/>
            <a:ext cx="1421000" cy="1438625"/>
          </a:xfrm>
          <a:prstGeom prst="rect">
            <a:avLst/>
          </a:prstGeom>
          <a:noFill/>
          <a:ln>
            <a:noFill/>
          </a:ln>
        </p:spPr>
      </p:pic>
      <p:pic>
        <p:nvPicPr>
          <p:cNvPr id="220" name="Google Shape;220;p38"/>
          <p:cNvPicPr preferRelativeResize="0"/>
          <p:nvPr/>
        </p:nvPicPr>
        <p:blipFill>
          <a:blip r:embed="rId5">
            <a:alphaModFix/>
          </a:blip>
          <a:stretch>
            <a:fillRect/>
          </a:stretch>
        </p:blipFill>
        <p:spPr>
          <a:xfrm>
            <a:off x="4071775" y="1402919"/>
            <a:ext cx="4849524" cy="1731544"/>
          </a:xfrm>
          <a:prstGeom prst="rect">
            <a:avLst/>
          </a:prstGeom>
          <a:noFill/>
          <a:ln cap="flat" cmpd="sng" w="9525">
            <a:solidFill>
              <a:schemeClr val="dk2"/>
            </a:solidFill>
            <a:prstDash val="solid"/>
            <a:round/>
            <a:headEnd len="sm" w="sm" type="none"/>
            <a:tailEnd len="sm" w="sm" type="none"/>
          </a:ln>
        </p:spPr>
      </p:pic>
      <p:sp>
        <p:nvSpPr>
          <p:cNvPr id="221" name="Google Shape;221;p38"/>
          <p:cNvSpPr/>
          <p:nvPr/>
        </p:nvSpPr>
        <p:spPr>
          <a:xfrm rot="5400000">
            <a:off x="6024938" y="1252250"/>
            <a:ext cx="943200" cy="498300"/>
          </a:xfrm>
          <a:prstGeom prst="rightArrow">
            <a:avLst>
              <a:gd fmla="val 5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Photoshop?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Photoshop is:</a:t>
            </a:r>
            <a:endParaRPr/>
          </a:p>
        </p:txBody>
      </p:sp>
      <p:sp>
        <p:nvSpPr>
          <p:cNvPr id="79" name="Google Shape;79;p16"/>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 professional image editing software designed by Adobe </a:t>
            </a:r>
            <a:endParaRPr/>
          </a:p>
          <a:p>
            <a:pPr indent="-317500" lvl="0" marL="457200" rtl="0" algn="l">
              <a:spcBef>
                <a:spcPts val="0"/>
              </a:spcBef>
              <a:spcAft>
                <a:spcPts val="0"/>
              </a:spcAft>
              <a:buSzPts val="1400"/>
              <a:buChar char="●"/>
            </a:pPr>
            <a:r>
              <a:rPr lang="en"/>
              <a:t>used by graphic artists, designers, and photographers for print and web </a:t>
            </a:r>
            <a:endParaRPr/>
          </a:p>
          <a:p>
            <a:pPr indent="-317500" lvl="0" marL="457200" rtl="0" algn="l">
              <a:spcBef>
                <a:spcPts val="0"/>
              </a:spcBef>
              <a:spcAft>
                <a:spcPts val="0"/>
              </a:spcAft>
              <a:buSzPts val="1400"/>
              <a:buChar char="●"/>
            </a:pPr>
            <a:r>
              <a:rPr lang="en"/>
              <a:t>a vast tool set </a:t>
            </a:r>
            <a:endParaRPr/>
          </a:p>
          <a:p>
            <a:pPr indent="-317500" lvl="0" marL="457200" rtl="0" algn="l">
              <a:spcBef>
                <a:spcPts val="0"/>
              </a:spcBef>
              <a:spcAft>
                <a:spcPts val="0"/>
              </a:spcAft>
              <a:buSzPts val="1400"/>
              <a:buChar char="●"/>
            </a:pPr>
            <a:r>
              <a:rPr lang="en"/>
              <a:t>available for Mac and Windows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80" name="Google Shape;80;p16"/>
          <p:cNvPicPr preferRelativeResize="0"/>
          <p:nvPr/>
        </p:nvPicPr>
        <p:blipFill>
          <a:blip r:embed="rId3">
            <a:alphaModFix/>
          </a:blip>
          <a:stretch>
            <a:fillRect/>
          </a:stretch>
        </p:blipFill>
        <p:spPr>
          <a:xfrm>
            <a:off x="5666750" y="1468825"/>
            <a:ext cx="2697825" cy="2697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Common Uses </a:t>
            </a:r>
            <a:endParaRPr/>
          </a:p>
        </p:txBody>
      </p:sp>
      <p:sp>
        <p:nvSpPr>
          <p:cNvPr id="86" name="Google Shape;86;p1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Edit existing images</a:t>
            </a:r>
            <a:endParaRPr/>
          </a:p>
          <a:p>
            <a:pPr indent="-342900" lvl="0" marL="457200" rtl="0" algn="l">
              <a:spcBef>
                <a:spcPts val="0"/>
              </a:spcBef>
              <a:spcAft>
                <a:spcPts val="0"/>
              </a:spcAft>
              <a:buSzPts val="1800"/>
              <a:buChar char="●"/>
            </a:pPr>
            <a:r>
              <a:rPr lang="en"/>
              <a:t>Touch up, remove blemishes, enhance, and manipulate </a:t>
            </a:r>
            <a:endParaRPr/>
          </a:p>
          <a:p>
            <a:pPr indent="-342900" lvl="0" marL="457200" rtl="0" algn="l">
              <a:spcBef>
                <a:spcPts val="0"/>
              </a:spcBef>
              <a:spcAft>
                <a:spcPts val="0"/>
              </a:spcAft>
              <a:buSzPts val="1800"/>
              <a:buChar char="●"/>
            </a:pPr>
            <a:r>
              <a:rPr lang="en"/>
              <a:t>Restore old photos - </a:t>
            </a:r>
            <a:r>
              <a:rPr b="1" i="1" lang="en"/>
              <a:t>Class offered on Wed. Jan. 24</a:t>
            </a:r>
            <a:endParaRPr b="1" i="1"/>
          </a:p>
          <a:p>
            <a:pPr indent="-342900" lvl="0" marL="457200" rtl="0" algn="l">
              <a:spcBef>
                <a:spcPts val="0"/>
              </a:spcBef>
              <a:spcAft>
                <a:spcPts val="0"/>
              </a:spcAft>
              <a:buSzPts val="1800"/>
              <a:buChar char="●"/>
            </a:pPr>
            <a:r>
              <a:rPr lang="en"/>
              <a:t>Create images and high quality graphics by adding text</a:t>
            </a:r>
            <a:endParaRPr/>
          </a:p>
          <a:p>
            <a:pPr indent="-342900" lvl="0" marL="457200" rtl="0" algn="l">
              <a:spcBef>
                <a:spcPts val="0"/>
              </a:spcBef>
              <a:spcAft>
                <a:spcPts val="0"/>
              </a:spcAft>
              <a:buSzPts val="1800"/>
              <a:buChar char="●"/>
            </a:pPr>
            <a:r>
              <a:rPr lang="en"/>
              <a:t>Combine images together into a composite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of composite</a:t>
            </a:r>
            <a:endParaRPr/>
          </a:p>
        </p:txBody>
      </p:sp>
      <p:sp>
        <p:nvSpPr>
          <p:cNvPr id="92" name="Google Shape;92;p1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3" name="Google Shape;93;p18"/>
          <p:cNvPicPr preferRelativeResize="0"/>
          <p:nvPr/>
        </p:nvPicPr>
        <p:blipFill>
          <a:blip r:embed="rId3">
            <a:alphaModFix/>
          </a:blip>
          <a:stretch>
            <a:fillRect/>
          </a:stretch>
        </p:blipFill>
        <p:spPr>
          <a:xfrm>
            <a:off x="311700" y="1482338"/>
            <a:ext cx="4097153" cy="3072864"/>
          </a:xfrm>
          <a:prstGeom prst="rect">
            <a:avLst/>
          </a:prstGeom>
          <a:noFill/>
          <a:ln>
            <a:noFill/>
          </a:ln>
        </p:spPr>
      </p:pic>
      <p:pic>
        <p:nvPicPr>
          <p:cNvPr id="94" name="Google Shape;94;p18"/>
          <p:cNvPicPr preferRelativeResize="0"/>
          <p:nvPr/>
        </p:nvPicPr>
        <p:blipFill>
          <a:blip r:embed="rId4">
            <a:alphaModFix/>
          </a:blip>
          <a:stretch>
            <a:fillRect/>
          </a:stretch>
        </p:blipFill>
        <p:spPr>
          <a:xfrm>
            <a:off x="4735145" y="1482350"/>
            <a:ext cx="4097156" cy="30728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of retouching</a:t>
            </a:r>
            <a:endParaRPr/>
          </a:p>
        </p:txBody>
      </p:sp>
      <p:sp>
        <p:nvSpPr>
          <p:cNvPr id="100" name="Google Shape;100;p1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1" name="Google Shape;101;p19"/>
          <p:cNvPicPr preferRelativeResize="0"/>
          <p:nvPr/>
        </p:nvPicPr>
        <p:blipFill>
          <a:blip r:embed="rId3">
            <a:alphaModFix/>
          </a:blip>
          <a:stretch>
            <a:fillRect/>
          </a:stretch>
        </p:blipFill>
        <p:spPr>
          <a:xfrm>
            <a:off x="4915850" y="1468825"/>
            <a:ext cx="3916451" cy="2609950"/>
          </a:xfrm>
          <a:prstGeom prst="rect">
            <a:avLst/>
          </a:prstGeom>
          <a:noFill/>
          <a:ln>
            <a:noFill/>
          </a:ln>
        </p:spPr>
      </p:pic>
      <p:pic>
        <p:nvPicPr>
          <p:cNvPr id="102" name="Google Shape;102;p19"/>
          <p:cNvPicPr preferRelativeResize="0"/>
          <p:nvPr/>
        </p:nvPicPr>
        <p:blipFill>
          <a:blip r:embed="rId4">
            <a:alphaModFix/>
          </a:blip>
          <a:stretch>
            <a:fillRect/>
          </a:stretch>
        </p:blipFill>
        <p:spPr>
          <a:xfrm>
            <a:off x="311700" y="1468825"/>
            <a:ext cx="3916451" cy="2609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of restoring an older photo</a:t>
            </a:r>
            <a:endParaRPr/>
          </a:p>
        </p:txBody>
      </p:sp>
      <p:sp>
        <p:nvSpPr>
          <p:cNvPr id="108" name="Google Shape;108;p2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9" name="Google Shape;109;p20"/>
          <p:cNvPicPr preferRelativeResize="0"/>
          <p:nvPr/>
        </p:nvPicPr>
        <p:blipFill>
          <a:blip r:embed="rId3">
            <a:alphaModFix/>
          </a:blip>
          <a:stretch>
            <a:fillRect/>
          </a:stretch>
        </p:blipFill>
        <p:spPr>
          <a:xfrm>
            <a:off x="311700" y="1468826"/>
            <a:ext cx="3390775" cy="3126762"/>
          </a:xfrm>
          <a:prstGeom prst="rect">
            <a:avLst/>
          </a:prstGeom>
          <a:noFill/>
          <a:ln>
            <a:noFill/>
          </a:ln>
        </p:spPr>
      </p:pic>
      <p:pic>
        <p:nvPicPr>
          <p:cNvPr id="110" name="Google Shape;110;p20"/>
          <p:cNvPicPr preferRelativeResize="0"/>
          <p:nvPr/>
        </p:nvPicPr>
        <p:blipFill>
          <a:blip r:embed="rId4">
            <a:alphaModFix/>
          </a:blip>
          <a:stretch>
            <a:fillRect/>
          </a:stretch>
        </p:blipFill>
        <p:spPr>
          <a:xfrm>
            <a:off x="5441535" y="1468825"/>
            <a:ext cx="3390765" cy="309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Multi-Layered</a:t>
            </a:r>
            <a:r>
              <a:rPr lang="en"/>
              <a:t> designs</a:t>
            </a:r>
            <a:endParaRPr/>
          </a:p>
        </p:txBody>
      </p:sp>
      <p:pic>
        <p:nvPicPr>
          <p:cNvPr id="116" name="Google Shape;116;p21"/>
          <p:cNvPicPr preferRelativeResize="0"/>
          <p:nvPr/>
        </p:nvPicPr>
        <p:blipFill>
          <a:blip r:embed="rId3">
            <a:alphaModFix/>
          </a:blip>
          <a:stretch>
            <a:fillRect/>
          </a:stretch>
        </p:blipFill>
        <p:spPr>
          <a:xfrm>
            <a:off x="311700" y="1468826"/>
            <a:ext cx="5510925" cy="3099899"/>
          </a:xfrm>
          <a:prstGeom prst="rect">
            <a:avLst/>
          </a:prstGeom>
          <a:noFill/>
          <a:ln>
            <a:noFill/>
          </a:ln>
        </p:spPr>
      </p:pic>
      <p:pic>
        <p:nvPicPr>
          <p:cNvPr id="117" name="Google Shape;117;p21"/>
          <p:cNvPicPr preferRelativeResize="0"/>
          <p:nvPr/>
        </p:nvPicPr>
        <p:blipFill>
          <a:blip r:embed="rId4">
            <a:alphaModFix/>
          </a:blip>
          <a:stretch>
            <a:fillRect/>
          </a:stretch>
        </p:blipFill>
        <p:spPr>
          <a:xfrm>
            <a:off x="6971899" y="1384651"/>
            <a:ext cx="1860401" cy="33073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