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35"/>
  </p:notesMasterIdLst>
  <p:handoutMasterIdLst>
    <p:handoutMasterId r:id="rId36"/>
  </p:handoutMasterIdLst>
  <p:sldIdLst>
    <p:sldId id="257" r:id="rId2"/>
    <p:sldId id="282" r:id="rId3"/>
    <p:sldId id="283" r:id="rId4"/>
    <p:sldId id="285" r:id="rId5"/>
    <p:sldId id="300" r:id="rId6"/>
    <p:sldId id="287" r:id="rId7"/>
    <p:sldId id="288" r:id="rId8"/>
    <p:sldId id="289" r:id="rId9"/>
    <p:sldId id="313" r:id="rId10"/>
    <p:sldId id="266" r:id="rId11"/>
    <p:sldId id="301" r:id="rId12"/>
    <p:sldId id="302" r:id="rId13"/>
    <p:sldId id="290" r:id="rId14"/>
    <p:sldId id="303" r:id="rId15"/>
    <p:sldId id="291" r:id="rId16"/>
    <p:sldId id="304" r:id="rId17"/>
    <p:sldId id="305" r:id="rId18"/>
    <p:sldId id="270" r:id="rId19"/>
    <p:sldId id="306" r:id="rId20"/>
    <p:sldId id="310" r:id="rId21"/>
    <p:sldId id="307" r:id="rId22"/>
    <p:sldId id="292" r:id="rId23"/>
    <p:sldId id="308" r:id="rId24"/>
    <p:sldId id="309" r:id="rId25"/>
    <p:sldId id="293" r:id="rId26"/>
    <p:sldId id="275" r:id="rId27"/>
    <p:sldId id="294" r:id="rId28"/>
    <p:sldId id="295" r:id="rId29"/>
    <p:sldId id="311" r:id="rId30"/>
    <p:sldId id="296" r:id="rId31"/>
    <p:sldId id="297" r:id="rId32"/>
    <p:sldId id="312" r:id="rId33"/>
    <p:sldId id="298" r:id="rId3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83436" autoAdjust="0"/>
  </p:normalViewPr>
  <p:slideViewPr>
    <p:cSldViewPr>
      <p:cViewPr varScale="1">
        <p:scale>
          <a:sx n="110" d="100"/>
          <a:sy n="110" d="100"/>
        </p:scale>
        <p:origin x="-804" y="-96"/>
      </p:cViewPr>
      <p:guideLst>
        <p:guide orient="horz" pos="2160"/>
        <p:guide pos="2880"/>
      </p:guideLst>
    </p:cSldViewPr>
  </p:slideViewPr>
  <p:outlineViewPr>
    <p:cViewPr>
      <p:scale>
        <a:sx n="33" d="100"/>
        <a:sy n="33" d="100"/>
      </p:scale>
      <p:origin x="0" y="9144"/>
    </p:cViewPr>
  </p:outlineViewPr>
  <p:notesTextViewPr>
    <p:cViewPr>
      <p:scale>
        <a:sx n="100" d="100"/>
        <a:sy n="100" d="100"/>
      </p:scale>
      <p:origin x="0" y="0"/>
    </p:cViewPr>
  </p:notesTextViewPr>
  <p:sorterViewPr>
    <p:cViewPr>
      <p:scale>
        <a:sx n="66" d="100"/>
        <a:sy n="66" d="100"/>
      </p:scale>
      <p:origin x="0" y="10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2D8F3DE2-855F-4CF5-B35B-7B576C6B6AA4}" type="datetimeFigureOut">
              <a:rPr lang="en-US" smtClean="0"/>
              <a:pPr/>
              <a:t>4/17/2015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9EBD126F-34B8-49E7-816C-DF346463495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7278C7B6-F954-444E-AD40-D300D95D6519}" type="datetimeFigureOut">
              <a:rPr lang="en-US" smtClean="0"/>
              <a:pPr/>
              <a:t>4/17/2015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DAFE796-8D34-4E89-8BA4-A9EB1ABDFA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Apple TV gives you access to the best 1080p HD content — including blockbuster movies, hit TV shows, live sports, your music, photos, videos, and more — right on your high-definition TV. You can even play content from your </a:t>
            </a:r>
            <a:r>
              <a:rPr lang="en-US" dirty="0" err="1" smtClean="0"/>
              <a:t>iOS</a:t>
            </a:r>
            <a:r>
              <a:rPr lang="en-US" dirty="0" smtClean="0"/>
              <a:t> device or Mac on your TV using </a:t>
            </a:r>
            <a:r>
              <a:rPr lang="en-US" dirty="0" err="1" smtClean="0"/>
              <a:t>AirPlay</a:t>
            </a:r>
            <a:r>
              <a:rPr lang="en-US" dirty="0" smtClean="0"/>
              <a:t>. Apple TV requires an HDMI cable (sold separately).</a:t>
            </a:r>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Chromecast</a:t>
            </a:r>
            <a:r>
              <a:rPr lang="en-US" dirty="0" smtClean="0"/>
              <a:t> is a thumb-sized media streaming device that plugs into the HDMI port on your TV. Simply use an Android phone, tablet, </a:t>
            </a:r>
            <a:r>
              <a:rPr lang="en-US" dirty="0" err="1" smtClean="0"/>
              <a:t>iPhone</a:t>
            </a:r>
            <a:r>
              <a:rPr lang="en-US" baseline="30000" dirty="0" smtClean="0"/>
              <a:t>®</a:t>
            </a:r>
            <a:r>
              <a:rPr lang="en-US" dirty="0" smtClean="0"/>
              <a:t>, iPad</a:t>
            </a:r>
            <a:r>
              <a:rPr lang="en-US" baseline="30000" dirty="0" smtClean="0"/>
              <a:t>®</a:t>
            </a:r>
            <a:r>
              <a:rPr lang="en-US" dirty="0" smtClean="0"/>
              <a:t>, Mac or Windows laptop, or </a:t>
            </a:r>
            <a:r>
              <a:rPr lang="en-US" dirty="0" err="1" smtClean="0"/>
              <a:t>Chromebook</a:t>
            </a:r>
            <a:r>
              <a:rPr lang="en-US" dirty="0" smtClean="0"/>
              <a:t> to cast your favorite entertainment and apps right to the big screen.</a:t>
            </a:r>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Roku</a:t>
            </a:r>
            <a:r>
              <a:rPr lang="en-US" dirty="0" smtClean="0"/>
              <a:t> Stick:  The Streaming Stick requires an HDTV with HDMI® input. </a:t>
            </a:r>
          </a:p>
          <a:p>
            <a:r>
              <a:rPr lang="en-US" dirty="0" err="1" smtClean="0"/>
              <a:t>Roku</a:t>
            </a:r>
            <a:r>
              <a:rPr lang="en-US" dirty="0" smtClean="0"/>
              <a:t> 1:  Older TV. No problem. </a:t>
            </a:r>
            <a:r>
              <a:rPr lang="en-US" dirty="0" err="1" smtClean="0"/>
              <a:t>Roku</a:t>
            </a:r>
            <a:r>
              <a:rPr lang="en-US" dirty="0" smtClean="0"/>
              <a:t> 1 comes standard with Composite cables just in case your TV doesn't have HDMI. For full HD, you'll need HDMI® though.</a:t>
            </a:r>
          </a:p>
          <a:p>
            <a:r>
              <a:rPr lang="en-US" dirty="0" err="1" smtClean="0"/>
              <a:t>Roku</a:t>
            </a:r>
            <a:r>
              <a:rPr lang="en-US" dirty="0" smtClean="0"/>
              <a:t> 2:  No wireless, no problem. </a:t>
            </a:r>
            <a:r>
              <a:rPr lang="en-US" dirty="0" err="1" smtClean="0"/>
              <a:t>Roku</a:t>
            </a:r>
            <a:r>
              <a:rPr lang="en-US" dirty="0" smtClean="0"/>
              <a:t> 2 features Ethernet, a USB connection for personal media, and a </a:t>
            </a:r>
            <a:r>
              <a:rPr lang="en-US" dirty="0" err="1" smtClean="0"/>
              <a:t>microSD</a:t>
            </a:r>
            <a:r>
              <a:rPr lang="en-US" dirty="0" smtClean="0"/>
              <a:t> card slot to expand internal storage.</a:t>
            </a:r>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Amazon Fire TV is a tiny box you connect to your HDTV. It's the easiest way to enjoy over 200,000 TV episodes and movies on Netflix, Amazon Instant Video, and HBO GO, plus games, music, and more.</a:t>
            </a:r>
          </a:p>
          <a:p>
            <a:r>
              <a:rPr lang="en-US" dirty="0" smtClean="0"/>
              <a:t>With voice search, simply say the name of what you want to watch and start enjoying in seconds</a:t>
            </a:r>
          </a:p>
          <a:p>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Amazon Fire TV Stick connects to your TV's HDMI port. It's an easy way to enjoy over 200,000 TV episodes and movies on Netflix, Amazon Instant Video, HBO GO, and </a:t>
            </a:r>
            <a:r>
              <a:rPr lang="en-US" dirty="0" err="1" smtClean="0"/>
              <a:t>Hulu</a:t>
            </a:r>
            <a:r>
              <a:rPr lang="en-US" dirty="0" smtClean="0"/>
              <a:t> Plus, plus games, music, and more</a:t>
            </a:r>
          </a:p>
          <a:p>
            <a:r>
              <a:rPr lang="en-US" dirty="0" smtClean="0"/>
              <a:t>Sync photos from all your devices</a:t>
            </a:r>
          </a:p>
          <a:p>
            <a:r>
              <a:rPr lang="en-US" dirty="0" smtClean="0"/>
              <a:t>With Fire TV stick photos or videos you take on your phone or tablet can be automatically uploaded to Amazon Cloud Drive, so they appear on your HDTV. Prime now includes free storage in Amazon Cloud Drive for your entire photo collection.</a:t>
            </a:r>
          </a:p>
          <a:p>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Smart TVs, </a:t>
            </a:r>
            <a:r>
              <a:rPr lang="en-US" dirty="0" err="1" smtClean="0"/>
              <a:t>Blu</a:t>
            </a:r>
            <a:r>
              <a:rPr lang="en-US" dirty="0" smtClean="0"/>
              <a:t>-ray</a:t>
            </a:r>
            <a:r>
              <a:rPr lang="en-US" baseline="0" dirty="0" smtClean="0"/>
              <a:t> players and game consoles</a:t>
            </a:r>
            <a:r>
              <a:rPr lang="en-US" dirty="0" smtClean="0"/>
              <a:t> have built</a:t>
            </a:r>
            <a:r>
              <a:rPr lang="en-US" baseline="0" dirty="0" smtClean="0"/>
              <a:t> in </a:t>
            </a:r>
            <a:r>
              <a:rPr lang="en-US" dirty="0" smtClean="0"/>
              <a:t>apps, app stores and Internet</a:t>
            </a:r>
            <a:r>
              <a:rPr lang="en-US" baseline="0" dirty="0" smtClean="0"/>
              <a:t> </a:t>
            </a:r>
            <a:r>
              <a:rPr lang="en-US" dirty="0" smtClean="0"/>
              <a:t>networking</a:t>
            </a:r>
            <a:endParaRPr lang="en-US" dirty="0"/>
          </a:p>
        </p:txBody>
      </p:sp>
      <p:sp>
        <p:nvSpPr>
          <p:cNvPr id="4" name="Slide Number Placeholder 3"/>
          <p:cNvSpPr>
            <a:spLocks noGrp="1"/>
          </p:cNvSpPr>
          <p:nvPr>
            <p:ph type="sldNum" sz="quarter" idx="10"/>
          </p:nvPr>
        </p:nvSpPr>
        <p:spPr/>
        <p:txBody>
          <a:bodyPr/>
          <a:lstStyle/>
          <a:p>
            <a:fld id="{7DAFE796-8D34-4E89-8BA4-A9EB1ABDFAF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AFE796-8D34-4E89-8BA4-A9EB1ABDFA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F299FA-9BE7-4363-B22F-76704941DDC6}" type="datetime1">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7C6C3-1006-4DE7-8458-C19A418D1E60}" type="datetime1">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53563-B454-4CD8-9573-3329DC0A22DD}" type="datetime1">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56BCE-87CB-4DAC-99D5-CA0645A566EE}" type="datetime1">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403B9-84FF-4EB0-B87F-B9378BB49FF2}" type="datetime1">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24600"/>
            <a:ext cx="2133600" cy="365125"/>
          </a:xfrm>
        </p:spPr>
        <p:txBody>
          <a:bodyPr/>
          <a:lstStyle>
            <a:lvl1pPr algn="ctr">
              <a:defRPr/>
            </a:lvl1pPr>
          </a:lstStyle>
          <a:p>
            <a:fld id="{FA3217BD-6E03-44A3-9DD3-68FB453C69EC}"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6860B-B5D7-4E9E-9360-C2FE7A26F44F}" type="datetime1">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6E7D7-9161-4B17-8845-BE551FA88EC0}" type="datetime1">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D36E1-4CC0-4022-AE6B-FCA18B14D1C4}" type="datetime1">
              <a:rPr lang="en-US" smtClean="0"/>
              <a:pPr/>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2188B-0939-44A1-86DA-1F94CA3B97BD}" type="datetime1">
              <a:rPr lang="en-US" smtClean="0"/>
              <a:pPr/>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05200" y="6324600"/>
            <a:ext cx="2133600" cy="365125"/>
          </a:xfrm>
        </p:spPr>
        <p:txBody>
          <a:bodyPr/>
          <a:lstStyle/>
          <a:p>
            <a:fld id="{11C3AA59-20EA-4137-96F0-148B3AFB6F00}" type="datetime1">
              <a:rPr lang="en-US" smtClean="0"/>
              <a:pPr/>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57200" y="6340475"/>
            <a:ext cx="2133600" cy="365125"/>
          </a:xfrm>
        </p:spPr>
        <p:txBody>
          <a:bodyPr/>
          <a:lstStyle>
            <a:lvl1pPr algn="l">
              <a:defRPr/>
            </a:lvl1p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C3575-2D4A-4FBA-951C-6DE38A092D8D}" type="datetime1">
              <a:rPr lang="en-US" smtClean="0"/>
              <a:pPr/>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37D5C-A3F7-485F-8EF5-BD293AC166F7}" type="datetime1">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217BD-6E03-44A3-9DD3-68FB453C69E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AC3C2-C4D4-48C4-ADD5-DDAA184CC561}" type="datetime1">
              <a:rPr lang="en-US" smtClean="0"/>
              <a:pPr/>
              <a:t>4/17/2015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17BD-6E03-44A3-9DD3-68FB453C69EC}" type="slidenum">
              <a:rPr lang="en-US" smtClean="0"/>
              <a:pPr/>
              <a:t>‹#›</a:t>
            </a:fld>
            <a:endParaRPr lang="en-US" dirty="0"/>
          </a:p>
        </p:txBody>
      </p:sp>
      <p:pic>
        <p:nvPicPr>
          <p:cNvPr id="7" name="Picture 6" descr="CLPL_LogoTag_Web_Small.jpg"/>
          <p:cNvPicPr>
            <a:picLocks noChangeAspect="1"/>
          </p:cNvPicPr>
          <p:nvPr/>
        </p:nvPicPr>
        <p:blipFill>
          <a:blip r:embed="rId15" cstate="print"/>
          <a:stretch>
            <a:fillRect/>
          </a:stretch>
        </p:blipFill>
        <p:spPr>
          <a:xfrm>
            <a:off x="7391400" y="5562600"/>
            <a:ext cx="1524000" cy="1135945"/>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med">
    <p:fade/>
  </p:transition>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www.cbs.com/all-acces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hyperlink" Target="https://www.sling.com/packa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netflix.com/getstarted?locale=en-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mazon.com/dp/B00DBYBNEE?_encoding=UTF8&amp;ref_=nav_tooltip_redirec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dp/B00DBYBNEE?_encoding=UTF8&amp;ref_=nav_tooltip_redire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hulu.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cbs.com/all-ac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hbonow.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ng.com/packag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tore.apple.com/us/buy-appletv/applet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chrome/devices/chromecast/app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www.roku.com/products/compa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www.tvfool.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antennaweb.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ntennaweb.org/Info/Resources.aspx"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Cutting the Cable Cord</a:t>
            </a:r>
            <a:endParaRPr lang="en-US" sz="5400" dirty="0"/>
          </a:p>
        </p:txBody>
      </p:sp>
      <p:sp>
        <p:nvSpPr>
          <p:cNvPr id="3" name="Subtitle 2"/>
          <p:cNvSpPr>
            <a:spLocks noGrp="1"/>
          </p:cNvSpPr>
          <p:nvPr>
            <p:ph type="subTitle" idx="1"/>
          </p:nvPr>
        </p:nvSpPr>
        <p:spPr/>
        <p:txBody>
          <a:bodyPr>
            <a:normAutofit fontScale="77500" lnSpcReduction="20000"/>
          </a:bodyPr>
          <a:lstStyle/>
          <a:p>
            <a:pPr marL="396875" lvl="0" indent="-396875" defTabSz="914363">
              <a:lnSpc>
                <a:spcPct val="90000"/>
              </a:lnSpc>
              <a:defRPr/>
            </a:pPr>
            <a:r>
              <a:rPr lang="en-US" dirty="0" smtClean="0"/>
              <a:t>Crystal Lake Public Library</a:t>
            </a:r>
          </a:p>
          <a:p>
            <a:pPr marL="396875" indent="-396875" defTabSz="914363">
              <a:lnSpc>
                <a:spcPct val="90000"/>
              </a:lnSpc>
              <a:defRPr/>
            </a:pPr>
            <a:r>
              <a:rPr lang="en-US" dirty="0" smtClean="0"/>
              <a:t>Adult Services Department</a:t>
            </a:r>
          </a:p>
          <a:p>
            <a:pPr marL="396875" indent="-396875" defTabSz="914363">
              <a:lnSpc>
                <a:spcPct val="90000"/>
              </a:lnSpc>
              <a:defRPr/>
            </a:pPr>
            <a:r>
              <a:rPr lang="en-US" dirty="0" smtClean="0"/>
              <a:t>126 Paddock Street</a:t>
            </a:r>
          </a:p>
          <a:p>
            <a:pPr marL="396875" indent="-396875" defTabSz="914363">
              <a:lnSpc>
                <a:spcPct val="90000"/>
              </a:lnSpc>
              <a:defRPr/>
            </a:pPr>
            <a:r>
              <a:rPr lang="en-US" dirty="0" smtClean="0"/>
              <a:t>Crystal Lake, IL 60014</a:t>
            </a:r>
          </a:p>
          <a:p>
            <a:pPr marL="396875" indent="-396875" defTabSz="914363">
              <a:lnSpc>
                <a:spcPct val="90000"/>
              </a:lnSpc>
              <a:defRPr/>
            </a:pPr>
            <a:r>
              <a:rPr lang="en-US" dirty="0" smtClean="0"/>
              <a:t>815-459-1687 ext. 7</a:t>
            </a:r>
          </a:p>
          <a:p>
            <a:pPr lvl="0"/>
            <a:endParaRPr lang="en-US"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4038600" y="1447800"/>
            <a:ext cx="4686300" cy="12763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4400" b="1" kern="1200" baseline="0" dirty="0" smtClean="0">
                <a:solidFill>
                  <a:schemeClr val="tx1"/>
                </a:solidFill>
                <a:latin typeface="+mj-lt"/>
                <a:ea typeface="+mj-ea"/>
                <a:cs typeface="+mj-cs"/>
              </a:rPr>
              <a:t>Content Providers</a:t>
            </a:r>
            <a:endParaRPr lang="en-US" dirty="0"/>
          </a:p>
        </p:txBody>
      </p:sp>
      <p:sp>
        <p:nvSpPr>
          <p:cNvPr id="4" name="Slide Number Placeholder 3"/>
          <p:cNvSpPr>
            <a:spLocks noGrp="1"/>
          </p:cNvSpPr>
          <p:nvPr>
            <p:ph type="sldNum" sz="quarter" idx="12"/>
          </p:nvPr>
        </p:nvSpPr>
        <p:spPr>
          <a:xfrm>
            <a:off x="457200" y="6324600"/>
            <a:ext cx="2133600" cy="365125"/>
          </a:xfrm>
        </p:spPr>
        <p:txBody>
          <a:bodyPr vert="horz" lIns="91440" tIns="45720" rIns="91440" bIns="45720" rtlCol="0" anchor="ctr"/>
          <a:lstStyle/>
          <a:p>
            <a:pPr algn="l"/>
            <a:fld id="{FA3217BD-6E03-44A3-9DD3-68FB453C69EC}" type="slidenum">
              <a:rPr lang="en-US" smtClean="0"/>
              <a:pPr algn="l"/>
              <a:t>10</a:t>
            </a:fld>
            <a:endParaRPr lang="en-US" dirty="0"/>
          </a:p>
        </p:txBody>
      </p:sp>
      <p:pic>
        <p:nvPicPr>
          <p:cNvPr id="5" name="Content Placeholder 4" descr="Netflix_Logo_Digital+Video.png"/>
          <p:cNvPicPr>
            <a:picLocks noGrp="1" noChangeAspect="1"/>
          </p:cNvPicPr>
          <p:nvPr>
            <p:ph idx="4294967295"/>
          </p:nvPr>
        </p:nvPicPr>
        <p:blipFill>
          <a:blip r:embed="rId4" cstate="print"/>
          <a:stretch>
            <a:fillRect/>
          </a:stretch>
        </p:blipFill>
        <p:spPr>
          <a:xfrm>
            <a:off x="381000" y="1361952"/>
            <a:ext cx="3287716" cy="1533648"/>
          </a:xfrm>
        </p:spPr>
      </p:pic>
      <p:pic>
        <p:nvPicPr>
          <p:cNvPr id="6" name="Picture 5" descr="huluplus.bmp"/>
          <p:cNvPicPr>
            <a:picLocks noChangeAspect="1"/>
          </p:cNvPicPr>
          <p:nvPr/>
        </p:nvPicPr>
        <p:blipFill>
          <a:blip r:embed="rId5" cstate="print"/>
          <a:srcRect r="5285"/>
          <a:stretch>
            <a:fillRect/>
          </a:stretch>
        </p:blipFill>
        <p:spPr>
          <a:xfrm>
            <a:off x="457200" y="4876800"/>
            <a:ext cx="3429000" cy="1447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mazon-Instant-Video.png"/>
          <p:cNvPicPr>
            <a:picLocks noChangeAspect="1"/>
          </p:cNvPicPr>
          <p:nvPr/>
        </p:nvPicPr>
        <p:blipFill>
          <a:blip r:embed="rId6" cstate="print"/>
          <a:stretch>
            <a:fillRect/>
          </a:stretch>
        </p:blipFill>
        <p:spPr>
          <a:xfrm>
            <a:off x="3581400" y="2971800"/>
            <a:ext cx="5334000" cy="1563506"/>
          </a:xfrm>
          <a:prstGeom prst="rect">
            <a:avLst/>
          </a:prstGeom>
          <a:ln w="6350">
            <a:solidFill>
              <a:srgbClr val="92D050"/>
            </a:solidFill>
          </a:ln>
          <a:effectLst>
            <a:outerShdw blurRad="292100" dist="139700" dir="2700000" algn="tl" rotWithShape="0">
              <a:srgbClr val="333333">
                <a:alpha val="65000"/>
              </a:srgbClr>
            </a:outerShdw>
          </a:effectLst>
        </p:spPr>
      </p:pic>
      <p:pic>
        <p:nvPicPr>
          <p:cNvPr id="9" name="Picture 3">
            <a:hlinkClick r:id="rId7"/>
          </p:cNvPr>
          <p:cNvPicPr>
            <a:picLocks noChangeAspect="1" noChangeArrowheads="1"/>
          </p:cNvPicPr>
          <p:nvPr/>
        </p:nvPicPr>
        <p:blipFill>
          <a:blip r:embed="rId8" cstate="print"/>
          <a:srcRect/>
          <a:stretch>
            <a:fillRect/>
          </a:stretch>
        </p:blipFill>
        <p:spPr bwMode="auto">
          <a:xfrm>
            <a:off x="4572000" y="4953000"/>
            <a:ext cx="4200525" cy="561975"/>
          </a:xfrm>
          <a:prstGeom prst="rect">
            <a:avLst/>
          </a:prstGeom>
          <a:noFill/>
          <a:ln w="9525">
            <a:noFill/>
            <a:miter lim="800000"/>
            <a:headEnd/>
            <a:tailEnd/>
          </a:ln>
        </p:spPr>
      </p:pic>
      <p:pic>
        <p:nvPicPr>
          <p:cNvPr id="10" name="Picture 9" descr="SlingTv.jpg">
            <a:hlinkClick r:id="rId9"/>
          </p:cNvPr>
          <p:cNvPicPr>
            <a:picLocks noChangeAspect="1"/>
          </p:cNvPicPr>
          <p:nvPr/>
        </p:nvPicPr>
        <p:blipFill>
          <a:blip r:embed="rId10" cstate="print"/>
          <a:stretch>
            <a:fillRect/>
          </a:stretch>
        </p:blipFill>
        <p:spPr>
          <a:xfrm>
            <a:off x="657225" y="2971800"/>
            <a:ext cx="2619375" cy="1752600"/>
          </a:xfrm>
          <a:prstGeom prst="rect">
            <a:avLst/>
          </a:prstGeom>
        </p:spPr>
      </p:pic>
      <p:pic>
        <p:nvPicPr>
          <p:cNvPr id="12" name="Picture 2" descr="Image result for vudu logo"/>
          <p:cNvPicPr>
            <a:picLocks noChangeAspect="1" noChangeArrowheads="1"/>
          </p:cNvPicPr>
          <p:nvPr/>
        </p:nvPicPr>
        <p:blipFill>
          <a:blip r:embed="rId11" cstate="print"/>
          <a:srcRect/>
          <a:stretch>
            <a:fillRect/>
          </a:stretch>
        </p:blipFill>
        <p:spPr bwMode="auto">
          <a:xfrm>
            <a:off x="4191000" y="5638800"/>
            <a:ext cx="3048000" cy="762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826" t="7366" r="2479" b="18974"/>
          <a:stretch>
            <a:fillRect/>
          </a:stretch>
        </p:blipFill>
        <p:spPr bwMode="auto">
          <a:xfrm>
            <a:off x="228600" y="990600"/>
            <a:ext cx="8915400" cy="762000"/>
          </a:xfrm>
          <a:prstGeom prst="rect">
            <a:avLst/>
          </a:prstGeom>
          <a:noFill/>
          <a:ln w="9525">
            <a:noFill/>
            <a:miter lim="800000"/>
            <a:headEnd/>
            <a:tailEnd/>
          </a:ln>
        </p:spPr>
      </p:pic>
      <p:sp>
        <p:nvSpPr>
          <p:cNvPr id="3" name="Content Placeholder 2"/>
          <p:cNvSpPr>
            <a:spLocks noGrp="1"/>
          </p:cNvSpPr>
          <p:nvPr>
            <p:ph idx="1"/>
          </p:nvPr>
        </p:nvSpPr>
        <p:spPr>
          <a:xfrm>
            <a:off x="457200" y="1600200"/>
            <a:ext cx="8382000" cy="4648200"/>
          </a:xfrm>
        </p:spPr>
        <p:txBody>
          <a:bodyPr>
            <a:noAutofit/>
          </a:bodyPr>
          <a:lstStyle/>
          <a:p>
            <a:pPr lvl="0"/>
            <a:r>
              <a:rPr lang="en-US" sz="2500" kern="1200" baseline="0" dirty="0" smtClean="0">
                <a:solidFill>
                  <a:schemeClr val="tx1"/>
                </a:solidFill>
                <a:latin typeface="+mj-lt"/>
                <a:ea typeface="+mj-ea"/>
                <a:cs typeface="+mj-cs"/>
              </a:rPr>
              <a:t>$7.99+ per month (free trial = one</a:t>
            </a:r>
            <a:r>
              <a:rPr lang="en-US" sz="2500" kern="1200" dirty="0" smtClean="0">
                <a:solidFill>
                  <a:schemeClr val="tx1"/>
                </a:solidFill>
                <a:latin typeface="+mj-lt"/>
                <a:ea typeface="+mj-ea"/>
                <a:cs typeface="+mj-cs"/>
              </a:rPr>
              <a:t> </a:t>
            </a:r>
            <a:r>
              <a:rPr lang="en-US" sz="2500" kern="1200" baseline="0" dirty="0" smtClean="0">
                <a:solidFill>
                  <a:schemeClr val="tx1"/>
                </a:solidFill>
                <a:latin typeface="+mj-lt"/>
                <a:ea typeface="+mj-ea"/>
                <a:cs typeface="+mj-cs"/>
              </a:rPr>
              <a:t>month)</a:t>
            </a:r>
          </a:p>
          <a:p>
            <a:pPr lvl="0"/>
            <a:r>
              <a:rPr lang="en-US" sz="2500" dirty="0" smtClean="0">
                <a:latin typeface="+mj-lt"/>
                <a:ea typeface="+mj-ea"/>
                <a:cs typeface="+mj-cs"/>
              </a:rPr>
              <a:t>Known best for streaming movies and DVD mail delivery</a:t>
            </a:r>
            <a:endParaRPr lang="en-US" sz="2500" kern="1200" baseline="0" dirty="0" smtClean="0">
              <a:solidFill>
                <a:schemeClr val="tx1"/>
              </a:solidFill>
              <a:latin typeface="+mj-lt"/>
              <a:ea typeface="+mj-ea"/>
              <a:cs typeface="+mj-cs"/>
            </a:endParaRPr>
          </a:p>
          <a:p>
            <a:pPr lvl="0"/>
            <a:r>
              <a:rPr lang="en-US" sz="2500" kern="1200" baseline="0" dirty="0" smtClean="0">
                <a:solidFill>
                  <a:schemeClr val="tx1"/>
                </a:solidFill>
                <a:latin typeface="+mj-lt"/>
                <a:ea typeface="+mj-ea"/>
                <a:cs typeface="+mj-cs"/>
              </a:rPr>
              <a:t>Has the most </a:t>
            </a:r>
            <a:r>
              <a:rPr lang="en-US" sz="2500" dirty="0" smtClean="0">
                <a:latin typeface="+mj-lt"/>
                <a:ea typeface="+mj-ea"/>
                <a:cs typeface="+mj-cs"/>
              </a:rPr>
              <a:t>back </a:t>
            </a:r>
            <a:r>
              <a:rPr lang="en-US" sz="2500" smtClean="0">
                <a:latin typeface="+mj-lt"/>
                <a:ea typeface="+mj-ea"/>
                <a:cs typeface="+mj-cs"/>
              </a:rPr>
              <a:t>episodes of TV shows</a:t>
            </a:r>
            <a:endParaRPr lang="en-US" sz="2500" kern="1200" baseline="0" dirty="0" smtClean="0">
              <a:solidFill>
                <a:schemeClr val="tx1"/>
              </a:solidFill>
              <a:latin typeface="+mj-lt"/>
              <a:ea typeface="+mj-ea"/>
              <a:cs typeface="+mj-cs"/>
            </a:endParaRPr>
          </a:p>
          <a:p>
            <a:pPr lvl="0"/>
            <a:r>
              <a:rPr lang="en-US" sz="2500" kern="1200" baseline="0" dirty="0" smtClean="0">
                <a:solidFill>
                  <a:schemeClr val="tx1"/>
                </a:solidFill>
                <a:latin typeface="+mj-lt"/>
                <a:ea typeface="+mj-ea"/>
                <a:cs typeface="+mj-cs"/>
              </a:rPr>
              <a:t>Exclusive original series: </a:t>
            </a:r>
            <a:r>
              <a:rPr lang="en-US" sz="2500" b="1" kern="1200" baseline="0" dirty="0" smtClean="0">
                <a:solidFill>
                  <a:schemeClr val="tx1"/>
                </a:solidFill>
                <a:latin typeface="+mj-lt"/>
                <a:ea typeface="+mj-ea"/>
                <a:cs typeface="+mj-cs"/>
              </a:rPr>
              <a:t>House of Cards</a:t>
            </a:r>
            <a:r>
              <a:rPr lang="en-US" sz="2500" kern="1200" baseline="0" dirty="0" smtClean="0">
                <a:solidFill>
                  <a:schemeClr val="tx1"/>
                </a:solidFill>
                <a:latin typeface="+mj-lt"/>
                <a:ea typeface="+mj-ea"/>
                <a:cs typeface="+mj-cs"/>
              </a:rPr>
              <a:t>, </a:t>
            </a:r>
            <a:r>
              <a:rPr lang="en-US" sz="2500" b="1" kern="1200" baseline="0" dirty="0" smtClean="0">
                <a:solidFill>
                  <a:schemeClr val="tx1"/>
                </a:solidFill>
                <a:latin typeface="+mj-lt"/>
                <a:ea typeface="+mj-ea"/>
                <a:cs typeface="+mj-cs"/>
              </a:rPr>
              <a:t>Marco Polo </a:t>
            </a:r>
            <a:r>
              <a:rPr lang="en-US" sz="2500" kern="1200" baseline="0" dirty="0" smtClean="0">
                <a:solidFill>
                  <a:schemeClr val="tx1"/>
                </a:solidFill>
                <a:latin typeface="+mj-lt"/>
                <a:ea typeface="+mj-ea"/>
                <a:cs typeface="+mj-cs"/>
              </a:rPr>
              <a:t>and </a:t>
            </a:r>
            <a:r>
              <a:rPr lang="en-US" sz="2500" b="1" kern="1200" baseline="0" dirty="0" smtClean="0">
                <a:solidFill>
                  <a:schemeClr val="tx1"/>
                </a:solidFill>
                <a:latin typeface="+mj-lt"/>
                <a:ea typeface="+mj-ea"/>
                <a:cs typeface="+mj-cs"/>
              </a:rPr>
              <a:t>Orange is the New Black</a:t>
            </a:r>
          </a:p>
          <a:p>
            <a:pPr lvl="0"/>
            <a:r>
              <a:rPr lang="en-US" sz="2500" kern="1200" baseline="0" dirty="0" smtClean="0">
                <a:solidFill>
                  <a:schemeClr val="tx1"/>
                </a:solidFill>
                <a:latin typeface="+mj-lt"/>
                <a:ea typeface="+mj-ea"/>
                <a:cs typeface="+mj-cs"/>
              </a:rPr>
              <a:t>Includes documentaries, </a:t>
            </a:r>
            <a:r>
              <a:rPr lang="en-US" sz="2500" b="1" kern="1200" baseline="0" dirty="0" smtClean="0">
                <a:solidFill>
                  <a:schemeClr val="tx1"/>
                </a:solidFill>
                <a:latin typeface="+mj-lt"/>
                <a:ea typeface="+mj-ea"/>
                <a:cs typeface="+mj-cs"/>
              </a:rPr>
              <a:t>Ted</a:t>
            </a:r>
            <a:r>
              <a:rPr lang="en-US" sz="2500" kern="1200" baseline="0" dirty="0" smtClean="0">
                <a:solidFill>
                  <a:schemeClr val="tx1"/>
                </a:solidFill>
                <a:latin typeface="+mj-lt"/>
                <a:ea typeface="+mj-ea"/>
                <a:cs typeface="+mj-cs"/>
              </a:rPr>
              <a:t> series, award winners, and content you can’t get elsewhere </a:t>
            </a:r>
          </a:p>
          <a:p>
            <a:pPr lvl="0"/>
            <a:r>
              <a:rPr lang="en-US" sz="2500" dirty="0" smtClean="0">
                <a:latin typeface="+mj-lt"/>
                <a:ea typeface="+mj-ea"/>
                <a:cs typeface="+mj-cs"/>
              </a:rPr>
              <a:t>No commercials, no contract, cancel anytime</a:t>
            </a:r>
            <a:endParaRPr lang="en-US" sz="2500" kern="1200" baseline="0" dirty="0" smtClean="0">
              <a:solidFill>
                <a:schemeClr val="tx1"/>
              </a:solidFill>
              <a:latin typeface="+mj-lt"/>
              <a:ea typeface="+mj-ea"/>
              <a:cs typeface="+mj-cs"/>
            </a:endParaRPr>
          </a:p>
          <a:p>
            <a:pPr lvl="0">
              <a:buNone/>
            </a:pPr>
            <a:r>
              <a:rPr lang="en-US" sz="2500" b="1" kern="1200" baseline="0" dirty="0" smtClean="0">
                <a:solidFill>
                  <a:schemeClr val="tx1"/>
                </a:solidFill>
                <a:latin typeface="+mj-lt"/>
                <a:ea typeface="+mj-ea"/>
                <a:cs typeface="+mj-cs"/>
              </a:rPr>
              <a:t>Cons</a:t>
            </a:r>
          </a:p>
          <a:p>
            <a:pPr lvl="0"/>
            <a:r>
              <a:rPr lang="en-US" sz="2500" kern="1200" baseline="0" dirty="0" smtClean="0">
                <a:solidFill>
                  <a:schemeClr val="tx1"/>
                </a:solidFill>
                <a:latin typeface="+mj-lt"/>
                <a:ea typeface="+mj-ea"/>
                <a:cs typeface="+mj-cs"/>
              </a:rPr>
              <a:t>Frequen</a:t>
            </a:r>
            <a:r>
              <a:rPr lang="en-US" sz="2500" dirty="0" smtClean="0">
                <a:latin typeface="+mj-lt"/>
                <a:ea typeface="+mj-ea"/>
                <a:cs typeface="+mj-cs"/>
              </a:rPr>
              <a:t>t </a:t>
            </a:r>
            <a:r>
              <a:rPr lang="en-US" sz="2500" kern="1200" baseline="0" dirty="0" smtClean="0">
                <a:solidFill>
                  <a:schemeClr val="tx1"/>
                </a:solidFill>
                <a:latin typeface="+mj-lt"/>
                <a:ea typeface="+mj-ea"/>
                <a:cs typeface="+mj-cs"/>
              </a:rPr>
              <a:t>catalog changes due to licensing contracts </a:t>
            </a:r>
          </a:p>
          <a:p>
            <a:pPr lvl="0"/>
            <a:r>
              <a:rPr lang="en-US" sz="2500" kern="1200" baseline="0" dirty="0" smtClean="0">
                <a:solidFill>
                  <a:schemeClr val="tx1"/>
                </a:solidFill>
                <a:latin typeface="+mj-lt"/>
                <a:ea typeface="+mj-ea"/>
                <a:cs typeface="+mj-cs"/>
              </a:rPr>
              <a:t>New season not available until the DVD is released</a:t>
            </a:r>
            <a:endParaRPr lang="en-US" sz="2500" dirty="0"/>
          </a:p>
        </p:txBody>
      </p:sp>
      <p:sp>
        <p:nvSpPr>
          <p:cNvPr id="4" name="Slide Number Placeholder 3"/>
          <p:cNvSpPr>
            <a:spLocks noGrp="1"/>
          </p:cNvSpPr>
          <p:nvPr>
            <p:ph type="sldNum" sz="quarter" idx="12"/>
          </p:nvPr>
        </p:nvSpPr>
        <p:spPr/>
        <p:txBody>
          <a:bodyPr vert="horz" lIns="91440" tIns="45720" rIns="91440" bIns="45720" rtlCol="0" anchor="ctr"/>
          <a:lstStyle/>
          <a:p>
            <a:pPr algn="l"/>
            <a:fld id="{FA3217BD-6E03-44A3-9DD3-68FB453C69EC}" type="slidenum">
              <a:rPr lang="en-US" smtClean="0"/>
              <a:pPr algn="l"/>
              <a:t>11</a:t>
            </a:fld>
            <a:endParaRPr lang="en-US" dirty="0"/>
          </a:p>
        </p:txBody>
      </p:sp>
      <p:pic>
        <p:nvPicPr>
          <p:cNvPr id="5" name="Content Placeholder 4" descr="Netflix_Logo_Digital+Video.png"/>
          <p:cNvPicPr>
            <a:picLocks noGrp="1" noChangeAspect="1"/>
          </p:cNvPicPr>
          <p:nvPr>
            <p:ph idx="4294967295"/>
          </p:nvPr>
        </p:nvPicPr>
        <p:blipFill>
          <a:blip r:embed="rId4" cstate="print"/>
          <a:srcRect t="17288" b="25085"/>
          <a:stretch>
            <a:fillRect/>
          </a:stretch>
        </p:blipFill>
        <p:spPr>
          <a:xfrm>
            <a:off x="457200" y="228600"/>
            <a:ext cx="2834640" cy="7620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r="1942" b="3646"/>
          <a:stretch>
            <a:fillRect/>
          </a:stretch>
        </p:blipFill>
        <p:spPr bwMode="auto">
          <a:xfrm>
            <a:off x="533400" y="381000"/>
            <a:ext cx="7772400" cy="51574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vert="horz" lIns="91440" tIns="45720" rIns="91440" bIns="45720" rtlCol="0" anchor="ctr"/>
          <a:lstStyle/>
          <a:p>
            <a:pPr algn="l"/>
            <a:fld id="{FA3217BD-6E03-44A3-9DD3-68FB453C69EC}" type="slidenum">
              <a:rPr lang="en-US" smtClean="0"/>
              <a:pPr algn="l"/>
              <a:t>12</a:t>
            </a:fld>
            <a:endParaRPr lang="en-US"/>
          </a:p>
        </p:txBody>
      </p:sp>
      <p:pic>
        <p:nvPicPr>
          <p:cNvPr id="5" name="Content Placeholder 4" descr="Netflix_Logo_Digital+Video.png">
            <a:hlinkClick r:id="rId4"/>
          </p:cNvPr>
          <p:cNvPicPr>
            <a:picLocks noGrp="1" noChangeAspect="1"/>
          </p:cNvPicPr>
          <p:nvPr>
            <p:ph idx="4294967295"/>
          </p:nvPr>
        </p:nvPicPr>
        <p:blipFill>
          <a:blip r:embed="rId5" cstate="print"/>
          <a:srcRect t="17288" b="19322"/>
          <a:stretch>
            <a:fillRect/>
          </a:stretch>
        </p:blipFill>
        <p:spPr>
          <a:xfrm>
            <a:off x="5334000" y="381000"/>
            <a:ext cx="2834640" cy="838200"/>
          </a:xfr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lvl="0"/>
            <a:r>
              <a:rPr lang="en-US" sz="2400" kern="1200" baseline="0" dirty="0" smtClean="0">
                <a:solidFill>
                  <a:schemeClr val="tx1"/>
                </a:solidFill>
                <a:latin typeface="+mj-lt"/>
                <a:ea typeface="+mj-ea"/>
                <a:cs typeface="+mj-cs"/>
              </a:rPr>
              <a:t>$99 per year (free trial = 30 days)</a:t>
            </a:r>
          </a:p>
          <a:p>
            <a:pPr lvl="0"/>
            <a:r>
              <a:rPr lang="en-US" sz="2400" dirty="0" smtClean="0"/>
              <a:t>Past episodes of many TV shows: </a:t>
            </a:r>
            <a:r>
              <a:rPr lang="en-US" sz="2400" b="1" dirty="0" err="1" smtClean="0"/>
              <a:t>Downton</a:t>
            </a:r>
            <a:r>
              <a:rPr lang="en-US" sz="2400" b="1" dirty="0" smtClean="0"/>
              <a:t> Abbey</a:t>
            </a:r>
            <a:r>
              <a:rPr lang="en-US" sz="2400" dirty="0" smtClean="0"/>
              <a:t>, </a:t>
            </a:r>
            <a:r>
              <a:rPr lang="en-US" sz="2400" b="1" dirty="0" smtClean="0"/>
              <a:t>Numb3rs</a:t>
            </a:r>
            <a:r>
              <a:rPr lang="en-US" sz="2400" dirty="0" smtClean="0"/>
              <a:t>, </a:t>
            </a:r>
            <a:r>
              <a:rPr lang="en-US" sz="2400" b="1" dirty="0" smtClean="0"/>
              <a:t>The Good Wife </a:t>
            </a:r>
            <a:r>
              <a:rPr lang="en-US" sz="2400" dirty="0" smtClean="0"/>
              <a:t>(Current episodes for purchase)</a:t>
            </a:r>
          </a:p>
          <a:p>
            <a:pPr lvl="0"/>
            <a:r>
              <a:rPr lang="en-US" sz="2400" dirty="0" smtClean="0"/>
              <a:t>Amazon original TV series – </a:t>
            </a:r>
            <a:r>
              <a:rPr lang="en-US" sz="2400" b="1" dirty="0" smtClean="0"/>
              <a:t>Transparent</a:t>
            </a:r>
            <a:r>
              <a:rPr lang="en-US" sz="2400" dirty="0" smtClean="0"/>
              <a:t>, </a:t>
            </a:r>
            <a:r>
              <a:rPr lang="en-US" sz="2400" b="1" dirty="0" smtClean="0"/>
              <a:t>Bosch</a:t>
            </a:r>
            <a:endParaRPr lang="en-US" sz="2400" dirty="0" smtClean="0"/>
          </a:p>
          <a:p>
            <a:pPr lvl="0"/>
            <a:r>
              <a:rPr lang="en-US" sz="2400" dirty="0" smtClean="0"/>
              <a:t>Variety of movies for free or low-cost rental</a:t>
            </a:r>
          </a:p>
          <a:p>
            <a:r>
              <a:rPr lang="en-US" sz="2400" dirty="0" smtClean="0">
                <a:latin typeface="+mj-lt"/>
                <a:ea typeface="+mj-ea"/>
                <a:cs typeface="+mj-cs"/>
              </a:rPr>
              <a:t>Older HBO series such as </a:t>
            </a:r>
            <a:r>
              <a:rPr lang="en-US" sz="2400" b="1" dirty="0" smtClean="0">
                <a:latin typeface="+mj-lt"/>
                <a:ea typeface="+mj-ea"/>
                <a:cs typeface="+mj-cs"/>
              </a:rPr>
              <a:t>The Sopranos</a:t>
            </a:r>
          </a:p>
          <a:p>
            <a:pPr lvl="0"/>
            <a:r>
              <a:rPr lang="en-US" sz="2400" kern="1200" baseline="0" dirty="0" smtClean="0">
                <a:solidFill>
                  <a:schemeClr val="tx1"/>
                </a:solidFill>
                <a:latin typeface="+mj-lt"/>
                <a:ea typeface="+mj-ea"/>
                <a:cs typeface="+mj-cs"/>
              </a:rPr>
              <a:t>Other benefits:</a:t>
            </a:r>
          </a:p>
          <a:p>
            <a:pPr lvl="1">
              <a:buFont typeface="Wingdings" pitchFamily="2" charset="2"/>
              <a:buChar char="q"/>
            </a:pPr>
            <a:r>
              <a:rPr lang="en-US" sz="2400" kern="1200" baseline="0" dirty="0" smtClean="0">
                <a:solidFill>
                  <a:schemeClr val="tx1"/>
                </a:solidFill>
                <a:latin typeface="+mj-lt"/>
                <a:ea typeface="+mj-ea"/>
                <a:cs typeface="+mj-cs"/>
              </a:rPr>
              <a:t>Free 2-day shipping</a:t>
            </a:r>
          </a:p>
          <a:p>
            <a:pPr lvl="1">
              <a:buFont typeface="Wingdings" pitchFamily="2" charset="2"/>
              <a:buChar char="q"/>
            </a:pPr>
            <a:r>
              <a:rPr lang="en-US" sz="2400" kern="1200" baseline="0" dirty="0" smtClean="0">
                <a:solidFill>
                  <a:schemeClr val="tx1"/>
                </a:solidFill>
                <a:latin typeface="+mj-lt"/>
                <a:ea typeface="+mj-ea"/>
                <a:cs typeface="+mj-cs"/>
              </a:rPr>
              <a:t>one free Kindle book per month </a:t>
            </a:r>
          </a:p>
          <a:p>
            <a:pPr lvl="1">
              <a:buFont typeface="Wingdings" pitchFamily="2" charset="2"/>
              <a:buChar char="q"/>
            </a:pPr>
            <a:r>
              <a:rPr lang="en-US" sz="2400" dirty="0" smtClean="0">
                <a:latin typeface="+mj-lt"/>
                <a:ea typeface="+mj-ea"/>
                <a:cs typeface="+mj-cs"/>
              </a:rPr>
              <a:t>Prime Music</a:t>
            </a:r>
          </a:p>
          <a:p>
            <a:pPr lvl="1">
              <a:buFont typeface="Wingdings" pitchFamily="2" charset="2"/>
              <a:buChar char="q"/>
            </a:pPr>
            <a:r>
              <a:rPr lang="en-US" sz="2400" kern="1200" baseline="0" dirty="0" smtClean="0">
                <a:solidFill>
                  <a:schemeClr val="tx1"/>
                </a:solidFill>
                <a:latin typeface="+mj-lt"/>
                <a:ea typeface="+mj-ea"/>
                <a:cs typeface="+mj-cs"/>
              </a:rPr>
              <a:t>Prime Photos</a:t>
            </a:r>
          </a:p>
        </p:txBody>
      </p:sp>
      <p:sp>
        <p:nvSpPr>
          <p:cNvPr id="4" name="Slide Number Placeholder 3"/>
          <p:cNvSpPr>
            <a:spLocks noGrp="1"/>
          </p:cNvSpPr>
          <p:nvPr>
            <p:ph type="sldNum" sz="quarter" idx="12"/>
          </p:nvPr>
        </p:nvSpPr>
        <p:spPr/>
        <p:txBody>
          <a:bodyPr vert="horz" lIns="91440" tIns="45720" rIns="91440" bIns="45720" rtlCol="0" anchor="ctr"/>
          <a:lstStyle/>
          <a:p>
            <a:pPr algn="l"/>
            <a:fld id="{FA3217BD-6E03-44A3-9DD3-68FB453C69EC}" type="slidenum">
              <a:rPr lang="en-US" smtClean="0"/>
              <a:pPr algn="l"/>
              <a:t>13</a:t>
            </a:fld>
            <a:endParaRPr lang="en-US"/>
          </a:p>
        </p:txBody>
      </p:sp>
      <p:pic>
        <p:nvPicPr>
          <p:cNvPr id="6" name="Picture 5" descr="Amazon-Instant-Video.png">
            <a:hlinkClick r:id="rId3"/>
          </p:cNvPr>
          <p:cNvPicPr>
            <a:picLocks noChangeAspect="1"/>
          </p:cNvPicPr>
          <p:nvPr/>
        </p:nvPicPr>
        <p:blipFill>
          <a:blip r:embed="rId4" cstate="print"/>
          <a:stretch>
            <a:fillRect/>
          </a:stretch>
        </p:blipFill>
        <p:spPr>
          <a:xfrm>
            <a:off x="1905000" y="152400"/>
            <a:ext cx="5029200" cy="1322967"/>
          </a:xfrm>
          <a:prstGeom prst="rect">
            <a:avLst/>
          </a:prstGeom>
          <a:ln w="6350">
            <a:solidFill>
              <a:srgbClr val="92D050"/>
            </a:solid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par>
                          <p:cTn id="41" fill="hold">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ssolve">
                                      <p:cBhvr>
                                        <p:cTn id="44" dur="500"/>
                                        <p:tgtEl>
                                          <p:spTgt spid="3">
                                            <p:txEl>
                                              <p:pRg st="8" end="8"/>
                                            </p:txEl>
                                          </p:spTgt>
                                        </p:tgtEl>
                                      </p:cBhvr>
                                    </p:animEffect>
                                  </p:childTnLst>
                                </p:cTn>
                              </p:par>
                            </p:childTnLst>
                          </p:cTn>
                        </p:par>
                        <p:par>
                          <p:cTn id="45" fill="hold">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ssolv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lvl="0">
              <a:buNone/>
            </a:pPr>
            <a:r>
              <a:rPr lang="en-US" b="1" kern="1200" baseline="0" dirty="0" smtClean="0">
                <a:solidFill>
                  <a:schemeClr val="tx1"/>
                </a:solidFill>
                <a:latin typeface="+mj-lt"/>
                <a:ea typeface="+mj-ea"/>
                <a:cs typeface="+mj-cs"/>
              </a:rPr>
              <a:t>Cons</a:t>
            </a:r>
          </a:p>
          <a:p>
            <a:pPr lvl="0"/>
            <a:r>
              <a:rPr lang="en-US" kern="1200" baseline="0" dirty="0" smtClean="0">
                <a:solidFill>
                  <a:schemeClr val="tx1"/>
                </a:solidFill>
                <a:latin typeface="+mj-lt"/>
                <a:ea typeface="+mj-ea"/>
                <a:cs typeface="+mj-cs"/>
              </a:rPr>
              <a:t>New season not available free until the DVD is released, but will allow you to purchase currently airing episodes.</a:t>
            </a:r>
          </a:p>
          <a:p>
            <a:pPr lvl="0"/>
            <a:r>
              <a:rPr lang="en-US" kern="1200" baseline="0" dirty="0" smtClean="0">
                <a:solidFill>
                  <a:schemeClr val="tx1"/>
                </a:solidFill>
                <a:latin typeface="+mj-lt"/>
                <a:ea typeface="+mj-ea"/>
                <a:cs typeface="+mj-cs"/>
              </a:rPr>
              <a:t>Frequent catalog changes – same as Netflix</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p>
            <a:pPr algn="l"/>
            <a:fld id="{FA3217BD-6E03-44A3-9DD3-68FB453C69EC}" type="slidenum">
              <a:rPr lang="en-US" smtClean="0"/>
              <a:pPr algn="l"/>
              <a:t>14</a:t>
            </a:fld>
            <a:endParaRPr lang="en-US"/>
          </a:p>
        </p:txBody>
      </p:sp>
      <p:pic>
        <p:nvPicPr>
          <p:cNvPr id="6" name="Picture 5" descr="Amazon-Instant-Video.png">
            <a:hlinkClick r:id="rId3"/>
          </p:cNvPr>
          <p:cNvPicPr>
            <a:picLocks noChangeAspect="1"/>
          </p:cNvPicPr>
          <p:nvPr/>
        </p:nvPicPr>
        <p:blipFill>
          <a:blip r:embed="rId4" cstate="print"/>
          <a:stretch>
            <a:fillRect/>
          </a:stretch>
        </p:blipFill>
        <p:spPr>
          <a:xfrm>
            <a:off x="1905000" y="152400"/>
            <a:ext cx="5029200" cy="1322967"/>
          </a:xfrm>
          <a:prstGeom prst="rect">
            <a:avLst/>
          </a:prstGeom>
          <a:ln w="6350">
            <a:solidFill>
              <a:srgbClr val="92D050"/>
            </a:solid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Autofit/>
          </a:bodyPr>
          <a:lstStyle/>
          <a:p>
            <a:pPr lvl="0"/>
            <a:r>
              <a:rPr lang="en-US" sz="2400" kern="1200" baseline="0" dirty="0" smtClean="0">
                <a:solidFill>
                  <a:schemeClr val="tx1"/>
                </a:solidFill>
                <a:latin typeface="+mj-lt"/>
                <a:ea typeface="+mj-ea"/>
                <a:cs typeface="+mj-cs"/>
              </a:rPr>
              <a:t>7.99 per month (free trial = 1 week)</a:t>
            </a:r>
          </a:p>
          <a:p>
            <a:pPr lvl="0"/>
            <a:r>
              <a:rPr lang="en-US" sz="2400" kern="1200" baseline="0" dirty="0" smtClean="0">
                <a:solidFill>
                  <a:schemeClr val="tx1"/>
                </a:solidFill>
                <a:latin typeface="+mj-lt"/>
                <a:ea typeface="+mj-ea"/>
                <a:cs typeface="+mj-cs"/>
              </a:rPr>
              <a:t>Current (and </a:t>
            </a:r>
            <a:r>
              <a:rPr lang="en-US" sz="2400" dirty="0" smtClean="0">
                <a:latin typeface="+mj-lt"/>
                <a:ea typeface="+mj-ea"/>
                <a:cs typeface="+mj-cs"/>
              </a:rPr>
              <a:t>older) </a:t>
            </a:r>
            <a:r>
              <a:rPr lang="en-US" sz="2400" kern="1200" baseline="0" dirty="0" smtClean="0">
                <a:solidFill>
                  <a:schemeClr val="tx1"/>
                </a:solidFill>
                <a:latin typeface="+mj-lt"/>
                <a:ea typeface="+mj-ea"/>
                <a:cs typeface="+mj-cs"/>
              </a:rPr>
              <a:t>episodes from ABC, NBC, Fox, The CW, Comedy Central, MTV, and Univision including </a:t>
            </a:r>
            <a:r>
              <a:rPr lang="en-US" sz="2400" b="1" kern="1200" baseline="0" dirty="0" smtClean="0">
                <a:solidFill>
                  <a:schemeClr val="tx1"/>
                </a:solidFill>
                <a:latin typeface="+mj-lt"/>
                <a:ea typeface="+mj-ea"/>
                <a:cs typeface="+mj-cs"/>
              </a:rPr>
              <a:t>Once Upon a Time</a:t>
            </a:r>
            <a:r>
              <a:rPr lang="en-US" sz="2400" kern="1200" baseline="0" dirty="0" smtClean="0">
                <a:solidFill>
                  <a:schemeClr val="tx1"/>
                </a:solidFill>
                <a:latin typeface="+mj-lt"/>
                <a:ea typeface="+mj-ea"/>
                <a:cs typeface="+mj-cs"/>
              </a:rPr>
              <a:t>,</a:t>
            </a:r>
            <a:r>
              <a:rPr lang="en-US" sz="2400" kern="1200" dirty="0" smtClean="0">
                <a:solidFill>
                  <a:schemeClr val="tx1"/>
                </a:solidFill>
                <a:latin typeface="+mj-lt"/>
                <a:ea typeface="+mj-ea"/>
                <a:cs typeface="+mj-cs"/>
              </a:rPr>
              <a:t> </a:t>
            </a:r>
            <a:r>
              <a:rPr lang="en-US" sz="2400" b="1" kern="1200" dirty="0" smtClean="0">
                <a:solidFill>
                  <a:schemeClr val="tx1"/>
                </a:solidFill>
                <a:latin typeface="+mj-lt"/>
                <a:ea typeface="+mj-ea"/>
                <a:cs typeface="+mj-cs"/>
              </a:rPr>
              <a:t>Revenge</a:t>
            </a:r>
            <a:r>
              <a:rPr lang="en-US" sz="2400" kern="1200" dirty="0" smtClean="0">
                <a:solidFill>
                  <a:schemeClr val="tx1"/>
                </a:solidFill>
                <a:latin typeface="+mj-lt"/>
                <a:ea typeface="+mj-ea"/>
                <a:cs typeface="+mj-cs"/>
              </a:rPr>
              <a:t>, </a:t>
            </a:r>
            <a:r>
              <a:rPr lang="en-US" sz="2400" b="1" kern="1200" dirty="0" smtClean="0">
                <a:solidFill>
                  <a:schemeClr val="tx1"/>
                </a:solidFill>
                <a:latin typeface="+mj-lt"/>
                <a:ea typeface="+mj-ea"/>
                <a:cs typeface="+mj-cs"/>
              </a:rPr>
              <a:t>The Tonight Show </a:t>
            </a:r>
            <a:r>
              <a:rPr lang="en-US" sz="2400" kern="1200" dirty="0" smtClean="0">
                <a:solidFill>
                  <a:schemeClr val="tx1"/>
                </a:solidFill>
                <a:latin typeface="+mj-lt"/>
                <a:ea typeface="+mj-ea"/>
                <a:cs typeface="+mj-cs"/>
              </a:rPr>
              <a:t>and </a:t>
            </a:r>
            <a:r>
              <a:rPr lang="en-US" sz="2400" b="1" dirty="0" smtClean="0">
                <a:latin typeface="+mj-lt"/>
                <a:ea typeface="+mj-ea"/>
                <a:cs typeface="+mj-cs"/>
              </a:rPr>
              <a:t>American Odyssey</a:t>
            </a:r>
            <a:endParaRPr lang="en-US" sz="2400" b="1" kern="1200" baseline="0" dirty="0" smtClean="0">
              <a:solidFill>
                <a:schemeClr val="tx1"/>
              </a:solidFill>
              <a:latin typeface="+mj-lt"/>
              <a:ea typeface="+mj-ea"/>
              <a:cs typeface="+mj-cs"/>
            </a:endParaRPr>
          </a:p>
          <a:p>
            <a:pPr lvl="0"/>
            <a:r>
              <a:rPr lang="en-US" sz="2400" kern="1200" baseline="0" dirty="0" smtClean="0">
                <a:solidFill>
                  <a:schemeClr val="tx1"/>
                </a:solidFill>
                <a:latin typeface="+mj-lt"/>
                <a:ea typeface="+mj-ea"/>
                <a:cs typeface="+mj-cs"/>
              </a:rPr>
              <a:t>They’ll tell you where you can find something if they don’t have it</a:t>
            </a:r>
          </a:p>
          <a:p>
            <a:pPr lvl="0"/>
            <a:r>
              <a:rPr lang="en-US" sz="2400" kern="1200" baseline="0" dirty="0" smtClean="0">
                <a:solidFill>
                  <a:schemeClr val="tx1"/>
                </a:solidFill>
                <a:latin typeface="+mj-lt"/>
                <a:ea typeface="+mj-ea"/>
                <a:cs typeface="+mj-cs"/>
              </a:rPr>
              <a:t>Huge catalog of Criterion titles</a:t>
            </a:r>
          </a:p>
          <a:p>
            <a:pPr lvl="0">
              <a:buNone/>
            </a:pPr>
            <a:r>
              <a:rPr lang="en-US" sz="2400" b="1" kern="1200" baseline="0" dirty="0" smtClean="0">
                <a:solidFill>
                  <a:schemeClr val="tx1"/>
                </a:solidFill>
                <a:latin typeface="+mj-lt"/>
                <a:ea typeface="+mj-ea"/>
                <a:cs typeface="+mj-cs"/>
              </a:rPr>
              <a:t>Cons</a:t>
            </a:r>
          </a:p>
          <a:p>
            <a:pPr lvl="0"/>
            <a:r>
              <a:rPr lang="en-US" sz="2400" kern="1200" baseline="0" dirty="0" smtClean="0">
                <a:solidFill>
                  <a:schemeClr val="tx1"/>
                </a:solidFill>
                <a:latin typeface="+mj-lt"/>
                <a:ea typeface="+mj-ea"/>
                <a:cs typeface="+mj-cs"/>
              </a:rPr>
              <a:t>Advertising! 3-4 commercial breaks per episode </a:t>
            </a:r>
          </a:p>
          <a:p>
            <a:pPr lvl="0"/>
            <a:r>
              <a:rPr lang="en-US" sz="2400" kern="1200" baseline="0" dirty="0" smtClean="0">
                <a:solidFill>
                  <a:schemeClr val="tx1"/>
                </a:solidFill>
                <a:latin typeface="+mj-lt"/>
                <a:ea typeface="+mj-ea"/>
                <a:cs typeface="+mj-cs"/>
              </a:rPr>
              <a:t>No full seasons to binge watch</a:t>
            </a:r>
          </a:p>
          <a:p>
            <a:pPr lvl="0"/>
            <a:r>
              <a:rPr lang="en-US" sz="2400" dirty="0" smtClean="0">
                <a:latin typeface="+mj-lt"/>
                <a:ea typeface="+mj-ea"/>
                <a:cs typeface="+mj-cs"/>
              </a:rPr>
              <a:t>No CBS network shows</a:t>
            </a:r>
            <a:endParaRPr lang="en-US" sz="2400"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15</a:t>
            </a:fld>
            <a:endParaRPr lang="en-US"/>
          </a:p>
        </p:txBody>
      </p:sp>
      <p:pic>
        <p:nvPicPr>
          <p:cNvPr id="5" name="Picture 4" descr="huluplus.bmp">
            <a:hlinkClick r:id="rId3"/>
          </p:cNvPr>
          <p:cNvPicPr>
            <a:picLocks noChangeAspect="1"/>
          </p:cNvPicPr>
          <p:nvPr/>
        </p:nvPicPr>
        <p:blipFill>
          <a:blip r:embed="rId4" cstate="print"/>
          <a:srcRect t="21052" r="1076" b="21052"/>
          <a:stretch>
            <a:fillRect/>
          </a:stretch>
        </p:blipFill>
        <p:spPr>
          <a:xfrm>
            <a:off x="2895600" y="457200"/>
            <a:ext cx="3581400" cy="83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sz="2400" kern="1200" baseline="0" dirty="0" smtClean="0">
                <a:solidFill>
                  <a:schemeClr val="tx1"/>
                </a:solidFill>
                <a:latin typeface="+mj-lt"/>
                <a:ea typeface="+mj-ea"/>
                <a:cs typeface="+mj-cs"/>
              </a:rPr>
              <a:t>$5.99 per</a:t>
            </a:r>
            <a:r>
              <a:rPr lang="en-US" sz="2400" kern="1200" dirty="0" smtClean="0">
                <a:solidFill>
                  <a:schemeClr val="tx1"/>
                </a:solidFill>
                <a:latin typeface="+mj-lt"/>
                <a:ea typeface="+mj-ea"/>
                <a:cs typeface="+mj-cs"/>
              </a:rPr>
              <a:t> </a:t>
            </a:r>
            <a:r>
              <a:rPr lang="en-US" sz="2400" kern="1200" baseline="0" dirty="0" smtClean="0">
                <a:solidFill>
                  <a:schemeClr val="tx1"/>
                </a:solidFill>
                <a:latin typeface="+mj-lt"/>
                <a:ea typeface="+mj-ea"/>
                <a:cs typeface="+mj-cs"/>
              </a:rPr>
              <a:t>month (free trial = 1 week)</a:t>
            </a:r>
          </a:p>
          <a:p>
            <a:pPr lvl="0"/>
            <a:r>
              <a:rPr lang="en-US" sz="2400" kern="1200" baseline="0" dirty="0" smtClean="0">
                <a:solidFill>
                  <a:schemeClr val="tx1"/>
                </a:solidFill>
                <a:latin typeface="+mj-lt"/>
                <a:ea typeface="+mj-ea"/>
                <a:cs typeface="+mj-cs"/>
              </a:rPr>
              <a:t>Current (and </a:t>
            </a:r>
            <a:r>
              <a:rPr lang="en-US" sz="2400" dirty="0" smtClean="0">
                <a:latin typeface="+mj-lt"/>
                <a:ea typeface="+mj-ea"/>
                <a:cs typeface="+mj-cs"/>
              </a:rPr>
              <a:t>older) </a:t>
            </a:r>
            <a:r>
              <a:rPr lang="en-US" sz="2400" kern="1200" baseline="0" dirty="0" smtClean="0">
                <a:solidFill>
                  <a:schemeClr val="tx1"/>
                </a:solidFill>
                <a:latin typeface="+mj-lt"/>
                <a:ea typeface="+mj-ea"/>
                <a:cs typeface="+mj-cs"/>
              </a:rPr>
              <a:t>episodes from CBS including </a:t>
            </a:r>
            <a:r>
              <a:rPr lang="en-US" sz="2400" b="1" dirty="0" smtClean="0"/>
              <a:t>Blue Bloods</a:t>
            </a:r>
            <a:r>
              <a:rPr lang="en-US" sz="2400" dirty="0" smtClean="0"/>
              <a:t>,</a:t>
            </a:r>
            <a:r>
              <a:rPr lang="en-US" sz="2400" b="1" dirty="0" smtClean="0"/>
              <a:t> </a:t>
            </a:r>
            <a:r>
              <a:rPr lang="en-US" sz="2400" b="1" kern="1200" baseline="0" dirty="0" smtClean="0">
                <a:solidFill>
                  <a:schemeClr val="tx1"/>
                </a:solidFill>
                <a:latin typeface="+mj-lt"/>
                <a:ea typeface="+mj-ea"/>
                <a:cs typeface="+mj-cs"/>
              </a:rPr>
              <a:t>The Good Wife</a:t>
            </a:r>
            <a:r>
              <a:rPr lang="en-US" sz="2400" kern="1200" baseline="0" dirty="0" smtClean="0">
                <a:solidFill>
                  <a:schemeClr val="tx1"/>
                </a:solidFill>
                <a:latin typeface="+mj-lt"/>
                <a:ea typeface="+mj-ea"/>
                <a:cs typeface="+mj-cs"/>
              </a:rPr>
              <a:t>,</a:t>
            </a:r>
            <a:r>
              <a:rPr lang="en-US" sz="2400" kern="1200" dirty="0" smtClean="0">
                <a:solidFill>
                  <a:schemeClr val="tx1"/>
                </a:solidFill>
                <a:latin typeface="+mj-lt"/>
                <a:ea typeface="+mj-ea"/>
                <a:cs typeface="+mj-cs"/>
              </a:rPr>
              <a:t> </a:t>
            </a:r>
            <a:r>
              <a:rPr lang="en-US" sz="2400" b="1" kern="1200" dirty="0" smtClean="0">
                <a:solidFill>
                  <a:schemeClr val="tx1"/>
                </a:solidFill>
                <a:latin typeface="+mj-lt"/>
                <a:ea typeface="+mj-ea"/>
                <a:cs typeface="+mj-cs"/>
              </a:rPr>
              <a:t>NCIS</a:t>
            </a:r>
            <a:r>
              <a:rPr lang="en-US" sz="2400" kern="1200" dirty="0" smtClean="0">
                <a:solidFill>
                  <a:schemeClr val="tx1"/>
                </a:solidFill>
                <a:latin typeface="+mj-lt"/>
                <a:ea typeface="+mj-ea"/>
                <a:cs typeface="+mj-cs"/>
              </a:rPr>
              <a:t>, </a:t>
            </a:r>
            <a:r>
              <a:rPr lang="en-US" sz="2400" b="1" kern="1200" dirty="0" smtClean="0">
                <a:solidFill>
                  <a:schemeClr val="tx1"/>
                </a:solidFill>
                <a:latin typeface="+mj-lt"/>
                <a:ea typeface="+mj-ea"/>
                <a:cs typeface="+mj-cs"/>
              </a:rPr>
              <a:t>Elementary </a:t>
            </a:r>
            <a:r>
              <a:rPr lang="en-US" sz="2400" kern="1200" dirty="0" smtClean="0">
                <a:solidFill>
                  <a:schemeClr val="tx1"/>
                </a:solidFill>
                <a:latin typeface="+mj-lt"/>
                <a:ea typeface="+mj-ea"/>
                <a:cs typeface="+mj-cs"/>
              </a:rPr>
              <a:t>and </a:t>
            </a:r>
            <a:r>
              <a:rPr lang="en-US" sz="2400" b="1" dirty="0" smtClean="0">
                <a:latin typeface="+mj-lt"/>
                <a:ea typeface="+mj-ea"/>
                <a:cs typeface="+mj-cs"/>
              </a:rPr>
              <a:t>The Young and the Restless</a:t>
            </a:r>
          </a:p>
          <a:p>
            <a:pPr lvl="0"/>
            <a:r>
              <a:rPr lang="en-US" sz="2400" dirty="0" smtClean="0">
                <a:latin typeface="+mj-lt"/>
                <a:ea typeface="+mj-ea"/>
                <a:cs typeface="+mj-cs"/>
              </a:rPr>
              <a:t>Classic TV shows include </a:t>
            </a:r>
            <a:r>
              <a:rPr lang="en-US" sz="2400" b="1" dirty="0" smtClean="0">
                <a:latin typeface="+mj-lt"/>
                <a:ea typeface="+mj-ea"/>
                <a:cs typeface="+mj-cs"/>
              </a:rPr>
              <a:t>Frasier</a:t>
            </a:r>
            <a:r>
              <a:rPr lang="en-US" sz="2400" dirty="0" smtClean="0">
                <a:latin typeface="+mj-lt"/>
                <a:ea typeface="+mj-ea"/>
                <a:cs typeface="+mj-cs"/>
              </a:rPr>
              <a:t>, </a:t>
            </a:r>
            <a:r>
              <a:rPr lang="en-US" sz="2400" b="1" dirty="0" smtClean="0">
                <a:latin typeface="+mj-lt"/>
                <a:ea typeface="+mj-ea"/>
                <a:cs typeface="+mj-cs"/>
              </a:rPr>
              <a:t>I Love Lucy</a:t>
            </a:r>
            <a:r>
              <a:rPr lang="en-US" sz="2400" dirty="0" smtClean="0">
                <a:latin typeface="+mj-lt"/>
                <a:ea typeface="+mj-ea"/>
                <a:cs typeface="+mj-cs"/>
              </a:rPr>
              <a:t>, </a:t>
            </a:r>
            <a:r>
              <a:rPr lang="en-US" sz="2400" b="1" dirty="0" smtClean="0">
                <a:latin typeface="+mj-lt"/>
                <a:ea typeface="+mj-ea"/>
                <a:cs typeface="+mj-cs"/>
              </a:rPr>
              <a:t>JAG</a:t>
            </a:r>
            <a:r>
              <a:rPr lang="en-US" sz="2400" dirty="0" smtClean="0">
                <a:latin typeface="+mj-lt"/>
                <a:ea typeface="+mj-ea"/>
                <a:cs typeface="+mj-cs"/>
              </a:rPr>
              <a:t>, </a:t>
            </a:r>
            <a:r>
              <a:rPr lang="en-US" sz="2400" b="1" dirty="0" smtClean="0">
                <a:latin typeface="+mj-lt"/>
                <a:ea typeface="+mj-ea"/>
                <a:cs typeface="+mj-cs"/>
              </a:rPr>
              <a:t>MacGyver</a:t>
            </a:r>
            <a:r>
              <a:rPr lang="en-US" sz="2400" dirty="0" smtClean="0">
                <a:latin typeface="+mj-lt"/>
                <a:ea typeface="+mj-ea"/>
                <a:cs typeface="+mj-cs"/>
              </a:rPr>
              <a:t> and </a:t>
            </a:r>
            <a:r>
              <a:rPr lang="en-US" sz="2400" b="1" dirty="0" smtClean="0">
                <a:latin typeface="+mj-lt"/>
                <a:ea typeface="+mj-ea"/>
                <a:cs typeface="+mj-cs"/>
              </a:rPr>
              <a:t>Star Trek</a:t>
            </a:r>
            <a:r>
              <a:rPr lang="en-US" sz="2400" dirty="0" smtClean="0">
                <a:latin typeface="+mj-lt"/>
                <a:ea typeface="+mj-ea"/>
                <a:cs typeface="+mj-cs"/>
              </a:rPr>
              <a:t>  </a:t>
            </a:r>
          </a:p>
          <a:p>
            <a:pPr lvl="0">
              <a:buNone/>
            </a:pPr>
            <a:r>
              <a:rPr lang="en-US" sz="2400" b="1" kern="1200" baseline="0" dirty="0" smtClean="0">
                <a:solidFill>
                  <a:schemeClr val="tx1"/>
                </a:solidFill>
                <a:latin typeface="+mj-lt"/>
                <a:ea typeface="+mj-ea"/>
                <a:cs typeface="+mj-cs"/>
              </a:rPr>
              <a:t>Cons</a:t>
            </a:r>
          </a:p>
          <a:p>
            <a:pPr lvl="0"/>
            <a:r>
              <a:rPr lang="en-US" sz="2400" dirty="0" smtClean="0"/>
              <a:t>Only CBS</a:t>
            </a:r>
          </a:p>
          <a:p>
            <a:pPr lvl="0"/>
            <a:r>
              <a:rPr lang="en-US" sz="2400" dirty="0" smtClean="0"/>
              <a:t>Not available on any media hubs (only access is via the website, </a:t>
            </a:r>
            <a:r>
              <a:rPr lang="en-US" sz="2400" dirty="0" err="1" smtClean="0"/>
              <a:t>iOS</a:t>
            </a:r>
            <a:r>
              <a:rPr lang="en-US" sz="2400" dirty="0" smtClean="0"/>
              <a:t> app or Android app)</a:t>
            </a:r>
            <a:endParaRPr lang="en-US" sz="2400" b="1" kern="1200" baseline="0" dirty="0" smtClean="0">
              <a:solidFill>
                <a:schemeClr val="tx1"/>
              </a:solidFill>
              <a:latin typeface="+mj-lt"/>
              <a:ea typeface="+mj-ea"/>
              <a:cs typeface="+mj-cs"/>
            </a:endParaRPr>
          </a:p>
          <a:p>
            <a:pPr lvl="0"/>
            <a:endParaRPr lang="en-US" sz="2400"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16</a:t>
            </a:fld>
            <a:endParaRPr lang="en-US" dirty="0"/>
          </a:p>
        </p:txBody>
      </p:sp>
      <p:pic>
        <p:nvPicPr>
          <p:cNvPr id="2051" name="Picture 3">
            <a:hlinkClick r:id="rId3"/>
          </p:cNvPr>
          <p:cNvPicPr>
            <a:picLocks noChangeAspect="1" noChangeArrowheads="1"/>
          </p:cNvPicPr>
          <p:nvPr/>
        </p:nvPicPr>
        <p:blipFill>
          <a:blip r:embed="rId4" cstate="print"/>
          <a:srcRect/>
          <a:stretch>
            <a:fillRect/>
          </a:stretch>
        </p:blipFill>
        <p:spPr bwMode="auto">
          <a:xfrm>
            <a:off x="2471738" y="533400"/>
            <a:ext cx="4200525" cy="561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r="11585" b="4867"/>
          <a:stretch>
            <a:fillRect/>
          </a:stretch>
        </p:blipFill>
        <p:spPr bwMode="auto">
          <a:xfrm>
            <a:off x="533400" y="152400"/>
            <a:ext cx="6629400" cy="6629400"/>
          </a:xfrm>
          <a:prstGeom prst="rect">
            <a:avLst/>
          </a:prstGeom>
          <a:noFill/>
          <a:ln w="9525">
            <a:noFill/>
            <a:miter lim="800000"/>
            <a:headEnd/>
            <a:tailEnd/>
          </a:ln>
        </p:spPr>
      </p:pic>
      <p:sp>
        <p:nvSpPr>
          <p:cNvPr id="4" name="Slide Number Placeholder 3"/>
          <p:cNvSpPr>
            <a:spLocks noGrp="1"/>
          </p:cNvSpPr>
          <p:nvPr>
            <p:ph type="sldNum" sz="quarter" idx="12"/>
          </p:nvPr>
        </p:nvSpPr>
        <p:spPr>
          <a:xfrm>
            <a:off x="533400" y="6324600"/>
            <a:ext cx="2133600" cy="365125"/>
          </a:xfrm>
        </p:spPr>
        <p:txBody>
          <a:bodyPr/>
          <a:lstStyle/>
          <a:p>
            <a:pPr algn="l"/>
            <a:fld id="{FA3217BD-6E03-44A3-9DD3-68FB453C69EC}" type="slidenum">
              <a:rPr lang="en-US" smtClean="0"/>
              <a:pPr algn="l"/>
              <a:t>17</a:t>
            </a:fld>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 </a:t>
            </a: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$14.99 per month (free trial = 30-days)</a:t>
            </a:r>
          </a:p>
          <a:p>
            <a:r>
              <a:rPr lang="en-US" dirty="0" smtClean="0"/>
              <a:t>HBO NOW</a:t>
            </a:r>
            <a:r>
              <a:rPr lang="en-US" baseline="30000" dirty="0" smtClean="0"/>
              <a:t>SM</a:t>
            </a:r>
            <a:r>
              <a:rPr lang="en-US" dirty="0" smtClean="0"/>
              <a:t> is the new standalone streaming service from HBO</a:t>
            </a:r>
          </a:p>
          <a:p>
            <a:r>
              <a:rPr lang="en-US" dirty="0" smtClean="0"/>
              <a:t>Get instant access to all of HBO, including every episode of every season</a:t>
            </a:r>
          </a:p>
          <a:p>
            <a:r>
              <a:rPr lang="en-US" dirty="0" smtClean="0"/>
              <a:t>Subscribe from your Apple device (Apple TV, iTunes, any device running </a:t>
            </a:r>
            <a:r>
              <a:rPr lang="en-US" dirty="0" err="1" smtClean="0"/>
              <a:t>iOS</a:t>
            </a:r>
            <a:r>
              <a:rPr lang="en-US" dirty="0" smtClean="0"/>
              <a:t> or </a:t>
            </a:r>
            <a:r>
              <a:rPr lang="en-US" dirty="0" err="1" smtClean="0"/>
              <a:t>MacOS</a:t>
            </a:r>
            <a:r>
              <a:rPr lang="en-US" dirty="0" smtClean="0"/>
              <a:t>)</a:t>
            </a:r>
          </a:p>
          <a:p>
            <a:pPr>
              <a:buNone/>
            </a:pPr>
            <a:r>
              <a:rPr lang="en-US" b="1" dirty="0" smtClean="0"/>
              <a:t>Cons</a:t>
            </a:r>
          </a:p>
          <a:p>
            <a:r>
              <a:rPr lang="en-US" dirty="0" smtClean="0"/>
              <a:t>Only available via Apple devices – according to the website, more providers will be joining soon</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18</a:t>
            </a:fld>
            <a:endParaRPr lang="en-US"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2228850" y="304800"/>
            <a:ext cx="4686300" cy="12763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Autofit/>
          </a:bodyPr>
          <a:lstStyle/>
          <a:p>
            <a:pPr lvl="0"/>
            <a:r>
              <a:rPr lang="en-US" sz="2400" kern="1200" baseline="0" dirty="0" smtClean="0">
                <a:solidFill>
                  <a:schemeClr val="tx1"/>
                </a:solidFill>
                <a:latin typeface="+mj-lt"/>
                <a:ea typeface="+mj-ea"/>
                <a:cs typeface="+mj-cs"/>
              </a:rPr>
              <a:t>$20 per</a:t>
            </a:r>
            <a:r>
              <a:rPr lang="en-US" sz="2400" kern="1200" dirty="0" smtClean="0">
                <a:solidFill>
                  <a:schemeClr val="tx1"/>
                </a:solidFill>
                <a:latin typeface="+mj-lt"/>
                <a:ea typeface="+mj-ea"/>
                <a:cs typeface="+mj-cs"/>
              </a:rPr>
              <a:t> </a:t>
            </a:r>
            <a:r>
              <a:rPr lang="en-US" sz="2400" kern="1200" baseline="0" dirty="0" smtClean="0">
                <a:solidFill>
                  <a:schemeClr val="tx1"/>
                </a:solidFill>
                <a:latin typeface="+mj-lt"/>
                <a:ea typeface="+mj-ea"/>
                <a:cs typeface="+mj-cs"/>
              </a:rPr>
              <a:t>month (free trial = 1 week)</a:t>
            </a:r>
          </a:p>
          <a:p>
            <a:r>
              <a:rPr lang="en-US" sz="2400" dirty="0" smtClean="0"/>
              <a:t>Their “Best of Live TV package” includes: ESPN, AMC, HGTV, TNT, A&amp;E and others.</a:t>
            </a:r>
          </a:p>
          <a:p>
            <a:pPr lvl="0"/>
            <a:r>
              <a:rPr lang="en-US" sz="2400" kern="1200" baseline="0" dirty="0" smtClean="0">
                <a:solidFill>
                  <a:schemeClr val="tx1"/>
                </a:solidFill>
                <a:latin typeface="+mj-lt"/>
                <a:ea typeface="+mj-ea"/>
                <a:cs typeface="+mj-cs"/>
              </a:rPr>
              <a:t>Can add other options for an additional monthly fee (e.g. HBO is an extra $15/mo; Sports Extra</a:t>
            </a:r>
            <a:r>
              <a:rPr lang="en-US" sz="2400" kern="1200" dirty="0" smtClean="0">
                <a:solidFill>
                  <a:schemeClr val="tx1"/>
                </a:solidFill>
                <a:latin typeface="+mj-lt"/>
                <a:ea typeface="+mj-ea"/>
                <a:cs typeface="+mj-cs"/>
              </a:rPr>
              <a:t> is $5/mo)</a:t>
            </a:r>
            <a:endParaRPr lang="en-US" sz="2400" b="1" dirty="0" smtClean="0">
              <a:latin typeface="+mj-lt"/>
              <a:ea typeface="+mj-ea"/>
              <a:cs typeface="+mj-cs"/>
            </a:endParaRPr>
          </a:p>
          <a:p>
            <a:r>
              <a:rPr lang="en-US" sz="2400" dirty="0" smtClean="0"/>
              <a:t>Internet-based </a:t>
            </a:r>
          </a:p>
          <a:p>
            <a:pPr lvl="0"/>
            <a:r>
              <a:rPr lang="en-US" sz="2400" dirty="0" smtClean="0">
                <a:latin typeface="+mj-lt"/>
                <a:ea typeface="+mj-ea"/>
                <a:cs typeface="+mj-cs"/>
              </a:rPr>
              <a:t>No long-term contract</a:t>
            </a:r>
          </a:p>
          <a:p>
            <a:pPr lvl="0">
              <a:buNone/>
            </a:pPr>
            <a:r>
              <a:rPr lang="en-US" sz="2400" b="1" kern="1200" baseline="0" dirty="0" smtClean="0">
                <a:solidFill>
                  <a:schemeClr val="tx1"/>
                </a:solidFill>
                <a:latin typeface="+mj-lt"/>
                <a:ea typeface="+mj-ea"/>
                <a:cs typeface="+mj-cs"/>
              </a:rPr>
              <a:t>Cons</a:t>
            </a:r>
          </a:p>
          <a:p>
            <a:pPr lvl="0"/>
            <a:r>
              <a:rPr lang="en-US" sz="2400" dirty="0" smtClean="0"/>
              <a:t>Not available over the web (but there are apps)</a:t>
            </a:r>
          </a:p>
          <a:p>
            <a:pPr lvl="0"/>
            <a:r>
              <a:rPr lang="en-US" sz="2400" kern="1200" baseline="0" dirty="0" smtClean="0">
                <a:solidFill>
                  <a:schemeClr val="tx1"/>
                </a:solidFill>
                <a:latin typeface="+mj-lt"/>
                <a:ea typeface="+mj-ea"/>
                <a:cs typeface="+mj-cs"/>
              </a:rPr>
              <a:t>Can’t stream</a:t>
            </a:r>
            <a:r>
              <a:rPr lang="en-US" sz="2400" kern="1200" dirty="0" smtClean="0">
                <a:solidFill>
                  <a:schemeClr val="tx1"/>
                </a:solidFill>
                <a:latin typeface="+mj-lt"/>
                <a:ea typeface="+mj-ea"/>
                <a:cs typeface="+mj-cs"/>
              </a:rPr>
              <a:t> in multiple places simultaneously</a:t>
            </a:r>
            <a:endParaRPr lang="en-US" sz="2400" kern="1200" baseline="0" dirty="0" smtClean="0">
              <a:solidFill>
                <a:schemeClr val="tx1"/>
              </a:solidFill>
              <a:latin typeface="+mj-lt"/>
              <a:ea typeface="+mj-ea"/>
              <a:cs typeface="+mj-cs"/>
            </a:endParaRPr>
          </a:p>
          <a:p>
            <a:pPr lvl="0"/>
            <a:endParaRPr lang="en-US" sz="2400"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19</a:t>
            </a:fld>
            <a:endParaRPr lang="en-US" dirty="0"/>
          </a:p>
        </p:txBody>
      </p:sp>
      <p:pic>
        <p:nvPicPr>
          <p:cNvPr id="5" name="Picture 4" descr="SlingTv.jpg">
            <a:hlinkClick r:id="rId3"/>
          </p:cNvPr>
          <p:cNvPicPr>
            <a:picLocks noChangeAspect="1"/>
          </p:cNvPicPr>
          <p:nvPr/>
        </p:nvPicPr>
        <p:blipFill>
          <a:blip r:embed="rId4" cstate="print"/>
          <a:stretch>
            <a:fillRect/>
          </a:stretch>
        </p:blipFill>
        <p:spPr>
          <a:xfrm>
            <a:off x="3200400" y="76200"/>
            <a:ext cx="2619375" cy="1752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Disclaimers</a:t>
            </a:r>
            <a:endParaRPr lang="en-US" dirty="0"/>
          </a:p>
        </p:txBody>
      </p:sp>
      <p:sp>
        <p:nvSpPr>
          <p:cNvPr id="3" name="Content Placeholder 2"/>
          <p:cNvSpPr>
            <a:spLocks noGrp="1"/>
          </p:cNvSpPr>
          <p:nvPr>
            <p:ph idx="1"/>
          </p:nvPr>
        </p:nvSpPr>
        <p:spPr/>
        <p:txBody>
          <a:bodyPr>
            <a:normAutofit/>
          </a:bodyPr>
          <a:lstStyle/>
          <a:p>
            <a:r>
              <a:rPr lang="en-US" sz="4000" b="1" kern="1200" baseline="0" dirty="0" smtClean="0">
                <a:solidFill>
                  <a:schemeClr val="tx1"/>
                </a:solidFill>
                <a:latin typeface="+mj-lt"/>
                <a:ea typeface="+mj-ea"/>
                <a:cs typeface="+mj-cs"/>
              </a:rPr>
              <a:t>Cutting the cord may not be for you!</a:t>
            </a:r>
          </a:p>
          <a:p>
            <a:endParaRPr lang="en-US" sz="4000" b="1" dirty="0" smtClean="0">
              <a:latin typeface="+mj-lt"/>
              <a:ea typeface="+mj-ea"/>
              <a:cs typeface="+mj-cs"/>
            </a:endParaRPr>
          </a:p>
          <a:p>
            <a:r>
              <a:rPr lang="en-US" sz="4000" b="1" dirty="0" smtClean="0">
                <a:latin typeface="+mj-lt"/>
                <a:ea typeface="+mj-ea"/>
                <a:cs typeface="+mj-cs"/>
              </a:rPr>
              <a:t>This presentation is informational only – no endorsements or recommendations intended.</a:t>
            </a:r>
            <a:endParaRPr lang="en-US" sz="4000" b="1" kern="1200" baseline="0" dirty="0" smtClean="0">
              <a:solidFill>
                <a:schemeClr val="tx1"/>
              </a:solidFill>
              <a:latin typeface="+mj-lt"/>
              <a:ea typeface="+mj-ea"/>
              <a:cs typeface="+mj-cs"/>
            </a:endParaRP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a:t>
            </a:fld>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Autofit/>
          </a:bodyPr>
          <a:lstStyle/>
          <a:p>
            <a:r>
              <a:rPr lang="en-US" sz="2400" dirty="0" smtClean="0"/>
              <a:t>Sign-up is free – no subscriptions or late fees</a:t>
            </a:r>
          </a:p>
          <a:p>
            <a:r>
              <a:rPr lang="en-US" sz="2400" dirty="0" smtClean="0"/>
              <a:t>Own or rent only what you want</a:t>
            </a:r>
          </a:p>
          <a:p>
            <a:r>
              <a:rPr lang="en-US" sz="2400" dirty="0" smtClean="0"/>
              <a:t>Watch on any device – at home or on the go</a:t>
            </a:r>
          </a:p>
          <a:p>
            <a:r>
              <a:rPr lang="en-US" sz="2400" dirty="0" smtClean="0"/>
              <a:t>Watch weeks before DVD release and months before Netflix</a:t>
            </a:r>
          </a:p>
          <a:p>
            <a:r>
              <a:rPr lang="en-US" sz="2400" dirty="0" smtClean="0"/>
              <a:t>Can store your own movies in the cloud</a:t>
            </a:r>
            <a:endParaRPr lang="en-US" sz="2400" dirty="0" smtClean="0">
              <a:latin typeface="+mj-lt"/>
              <a:ea typeface="+mj-ea"/>
              <a:cs typeface="+mj-cs"/>
            </a:endParaRPr>
          </a:p>
          <a:p>
            <a:pPr lvl="0">
              <a:buNone/>
            </a:pPr>
            <a:r>
              <a:rPr lang="en-US" sz="2400" b="1" kern="1200" baseline="0" dirty="0" smtClean="0">
                <a:solidFill>
                  <a:schemeClr val="tx1"/>
                </a:solidFill>
                <a:latin typeface="+mj-lt"/>
                <a:ea typeface="+mj-ea"/>
                <a:cs typeface="+mj-cs"/>
              </a:rPr>
              <a:t>Cons</a:t>
            </a:r>
          </a:p>
          <a:p>
            <a:pPr lvl="0"/>
            <a:r>
              <a:rPr lang="en-US" sz="2400" dirty="0" smtClean="0"/>
              <a:t>Every item costs $</a:t>
            </a:r>
          </a:p>
          <a:p>
            <a:r>
              <a:rPr lang="en-US" sz="2400" dirty="0" smtClean="0"/>
              <a:t>From their license agreement “If you purchase Content, you may view it for as long as you (</a:t>
            </a:r>
            <a:r>
              <a:rPr lang="en-US" sz="2400" dirty="0" err="1" smtClean="0"/>
              <a:t>i</a:t>
            </a:r>
            <a:r>
              <a:rPr lang="en-US" sz="2400" dirty="0" smtClean="0"/>
              <a:t>) are capable of accessing the VUDU Service, and (ii) maintain an active VUDU Account.”</a:t>
            </a:r>
          </a:p>
          <a:p>
            <a:pPr lvl="0"/>
            <a:endParaRPr lang="en-US" sz="2400"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20</a:t>
            </a:fld>
            <a:endParaRPr lang="en-US" dirty="0"/>
          </a:p>
        </p:txBody>
      </p:sp>
      <p:pic>
        <p:nvPicPr>
          <p:cNvPr id="1026" name="Picture 2" descr="Image result for vudu logo"/>
          <p:cNvPicPr>
            <a:picLocks noChangeAspect="1" noChangeArrowheads="1"/>
          </p:cNvPicPr>
          <p:nvPr/>
        </p:nvPicPr>
        <p:blipFill>
          <a:blip r:embed="rId3" cstate="print"/>
          <a:srcRect/>
          <a:stretch>
            <a:fillRect/>
          </a:stretch>
        </p:blipFill>
        <p:spPr bwMode="auto">
          <a:xfrm>
            <a:off x="2971800" y="533400"/>
            <a:ext cx="3048000" cy="762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kern="1200" baseline="0" dirty="0" smtClean="0">
                <a:solidFill>
                  <a:schemeClr val="tx1"/>
                </a:solidFill>
                <a:latin typeface="+mj-lt"/>
                <a:ea typeface="+mj-ea"/>
                <a:cs typeface="+mj-cs"/>
              </a:rPr>
              <a:t>Other Streaming Content Providers</a:t>
            </a:r>
            <a:endParaRPr lang="en-US" dirty="0"/>
          </a:p>
        </p:txBody>
      </p:sp>
      <p:sp>
        <p:nvSpPr>
          <p:cNvPr id="4" name="Slide Number Placeholder 3"/>
          <p:cNvSpPr>
            <a:spLocks noGrp="1"/>
          </p:cNvSpPr>
          <p:nvPr>
            <p:ph type="sldNum" sz="quarter" idx="12"/>
          </p:nvPr>
        </p:nvSpPr>
        <p:spPr/>
        <p:txBody>
          <a:bodyPr/>
          <a:lstStyle/>
          <a:p>
            <a:fld id="{FA3217BD-6E03-44A3-9DD3-68FB453C69EC}" type="slidenum">
              <a:rPr lang="en-US" smtClean="0"/>
              <a:pPr/>
              <a:t>21</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52400" y="1600200"/>
            <a:ext cx="8686800" cy="382189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kern="1200" baseline="0" dirty="0" smtClean="0">
                <a:solidFill>
                  <a:schemeClr val="tx1"/>
                </a:solidFill>
                <a:latin typeface="+mj-lt"/>
                <a:ea typeface="+mj-ea"/>
                <a:cs typeface="+mj-cs"/>
              </a:rPr>
              <a:t>Not sure where to find your favorite shows? </a:t>
            </a:r>
            <a:endParaRPr lang="en-US" dirty="0"/>
          </a:p>
        </p:txBody>
      </p:sp>
      <p:sp>
        <p:nvSpPr>
          <p:cNvPr id="3" name="Content Placeholder 2"/>
          <p:cNvSpPr>
            <a:spLocks noGrp="1"/>
          </p:cNvSpPr>
          <p:nvPr>
            <p:ph idx="1"/>
          </p:nvPr>
        </p:nvSpPr>
        <p:spPr/>
        <p:txBody>
          <a:bodyPr/>
          <a:lstStyle/>
          <a:p>
            <a:pPr lvl="0"/>
            <a:r>
              <a:rPr lang="en-US" sz="4400" kern="1200" baseline="0" dirty="0" smtClean="0">
                <a:solidFill>
                  <a:schemeClr val="tx1"/>
                </a:solidFill>
                <a:latin typeface="+mj-lt"/>
                <a:ea typeface="+mj-ea"/>
                <a:cs typeface="+mj-cs"/>
              </a:rPr>
              <a:t>Try http://www.canistream.it/</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22</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171575" y="2695575"/>
            <a:ext cx="6800850" cy="14668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Devices (aka media hubs)</a:t>
            </a:r>
            <a:endParaRPr lang="en-US" dirty="0"/>
          </a:p>
        </p:txBody>
      </p:sp>
      <p:sp>
        <p:nvSpPr>
          <p:cNvPr id="4" name="Slide Number Placeholder 3"/>
          <p:cNvSpPr>
            <a:spLocks noGrp="1"/>
          </p:cNvSpPr>
          <p:nvPr>
            <p:ph type="sldNum" sz="quarter" idx="12"/>
          </p:nvPr>
        </p:nvSpPr>
        <p:spPr/>
        <p:txBody>
          <a:bodyPr/>
          <a:lstStyle/>
          <a:p>
            <a:fld id="{FA3217BD-6E03-44A3-9DD3-68FB453C69EC}" type="slidenum">
              <a:rPr lang="en-US" smtClean="0"/>
              <a:pPr/>
              <a:t>23</a:t>
            </a:fld>
            <a:endParaRPr lang="en-US" dirty="0"/>
          </a:p>
        </p:txBody>
      </p:sp>
      <p:pic>
        <p:nvPicPr>
          <p:cNvPr id="6" name="Picture 5" descr="Appletv.jpg"/>
          <p:cNvPicPr>
            <a:picLocks noChangeAspect="1"/>
          </p:cNvPicPr>
          <p:nvPr/>
        </p:nvPicPr>
        <p:blipFill>
          <a:blip r:embed="rId3" cstate="print"/>
          <a:stretch>
            <a:fillRect/>
          </a:stretch>
        </p:blipFill>
        <p:spPr>
          <a:xfrm>
            <a:off x="685800" y="1295400"/>
            <a:ext cx="2301793" cy="2524125"/>
          </a:xfrm>
          <a:prstGeom prst="rect">
            <a:avLst/>
          </a:prstGeom>
        </p:spPr>
      </p:pic>
      <p:pic>
        <p:nvPicPr>
          <p:cNvPr id="7" name="Picture 6" descr="chromecast.png"/>
          <p:cNvPicPr>
            <a:picLocks noChangeAspect="1"/>
          </p:cNvPicPr>
          <p:nvPr/>
        </p:nvPicPr>
        <p:blipFill>
          <a:blip r:embed="rId4" cstate="print"/>
          <a:stretch>
            <a:fillRect/>
          </a:stretch>
        </p:blipFill>
        <p:spPr>
          <a:xfrm>
            <a:off x="3342447" y="1371600"/>
            <a:ext cx="5087178" cy="2819400"/>
          </a:xfrm>
          <a:prstGeom prst="rect">
            <a:avLst/>
          </a:prstGeom>
        </p:spPr>
      </p:pic>
      <p:pic>
        <p:nvPicPr>
          <p:cNvPr id="9" name="Picture 8" descr="Amazonfiretv.jpg"/>
          <p:cNvPicPr>
            <a:picLocks noChangeAspect="1"/>
          </p:cNvPicPr>
          <p:nvPr/>
        </p:nvPicPr>
        <p:blipFill>
          <a:blip r:embed="rId5" cstate="print"/>
          <a:stretch>
            <a:fillRect/>
          </a:stretch>
        </p:blipFill>
        <p:spPr>
          <a:xfrm>
            <a:off x="0" y="4419600"/>
            <a:ext cx="5029200" cy="1862383"/>
          </a:xfrm>
          <a:prstGeom prst="rect">
            <a:avLst/>
          </a:prstGeom>
        </p:spPr>
      </p:pic>
      <p:pic>
        <p:nvPicPr>
          <p:cNvPr id="10" name="Picture 2" descr="http://g-ecx.images-amazon.com/images/G/01/kindle/dp/2014/famnav/fs-m._V322540555_.png"/>
          <p:cNvPicPr>
            <a:picLocks noChangeAspect="1" noChangeArrowheads="1"/>
          </p:cNvPicPr>
          <p:nvPr/>
        </p:nvPicPr>
        <p:blipFill>
          <a:blip r:embed="rId6" cstate="print"/>
          <a:srcRect/>
          <a:stretch>
            <a:fillRect/>
          </a:stretch>
        </p:blipFill>
        <p:spPr bwMode="auto">
          <a:xfrm>
            <a:off x="6858000" y="3581400"/>
            <a:ext cx="2286000" cy="1554482"/>
          </a:xfrm>
          <a:prstGeom prst="rect">
            <a:avLst/>
          </a:prstGeom>
          <a:noFill/>
        </p:spPr>
      </p:pic>
      <p:pic>
        <p:nvPicPr>
          <p:cNvPr id="8" name="Picture 7" descr="roku.PNG"/>
          <p:cNvPicPr>
            <a:picLocks noChangeAspect="1"/>
          </p:cNvPicPr>
          <p:nvPr/>
        </p:nvPicPr>
        <p:blipFill>
          <a:blip r:embed="rId7" cstate="print"/>
          <a:stretch>
            <a:fillRect/>
          </a:stretch>
        </p:blipFill>
        <p:spPr>
          <a:xfrm>
            <a:off x="4724400" y="3962400"/>
            <a:ext cx="2057400" cy="2043498"/>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baseline="0" dirty="0" smtClean="0">
                <a:solidFill>
                  <a:schemeClr val="tx1"/>
                </a:solidFill>
                <a:latin typeface="+mj-lt"/>
                <a:ea typeface="+mj-ea"/>
                <a:cs typeface="+mj-cs"/>
              </a:rPr>
              <a:t> </a:t>
            </a:r>
            <a:endParaRPr lang="en-US" dirty="0"/>
          </a:p>
        </p:txBody>
      </p:sp>
      <p:sp>
        <p:nvSpPr>
          <p:cNvPr id="3" name="Content Placeholder 2"/>
          <p:cNvSpPr>
            <a:spLocks noGrp="1"/>
          </p:cNvSpPr>
          <p:nvPr>
            <p:ph idx="1"/>
          </p:nvPr>
        </p:nvSpPr>
        <p:spPr>
          <a:xfrm>
            <a:off x="457200" y="2209800"/>
            <a:ext cx="8229600" cy="3505200"/>
          </a:xfrm>
        </p:spPr>
        <p:txBody>
          <a:bodyPr/>
          <a:lstStyle/>
          <a:p>
            <a:pPr>
              <a:buFont typeface="Wingdings" pitchFamily="2" charset="2"/>
              <a:buChar char="q"/>
            </a:pPr>
            <a:r>
              <a:rPr lang="en-US" sz="4400" kern="1200" baseline="0" dirty="0" smtClean="0">
                <a:solidFill>
                  <a:schemeClr val="tx1"/>
                </a:solidFill>
                <a:latin typeface="+mj-lt"/>
                <a:ea typeface="+mj-ea"/>
                <a:cs typeface="+mj-cs"/>
              </a:rPr>
              <a:t>Devices plug into the HDMI port. If you do not have an</a:t>
            </a:r>
            <a:r>
              <a:rPr lang="en-US" sz="4400" kern="1200" dirty="0" smtClean="0">
                <a:solidFill>
                  <a:schemeClr val="tx1"/>
                </a:solidFill>
                <a:latin typeface="+mj-lt"/>
                <a:ea typeface="+mj-ea"/>
                <a:cs typeface="+mj-cs"/>
              </a:rPr>
              <a:t> HDMI port</a:t>
            </a:r>
            <a:r>
              <a:rPr lang="en-US" sz="4400" kern="1200" baseline="0" dirty="0" smtClean="0">
                <a:solidFill>
                  <a:schemeClr val="tx1"/>
                </a:solidFill>
                <a:latin typeface="+mj-lt"/>
                <a:ea typeface="+mj-ea"/>
                <a:cs typeface="+mj-cs"/>
              </a:rPr>
              <a:t>, you will not be able to stream to your television </a:t>
            </a:r>
            <a:r>
              <a:rPr lang="en-US" sz="4400" dirty="0" smtClean="0">
                <a:latin typeface="+mj-lt"/>
                <a:ea typeface="+mj-ea"/>
                <a:cs typeface="+mj-cs"/>
              </a:rPr>
              <a:t>[unless you use the </a:t>
            </a:r>
            <a:r>
              <a:rPr lang="en-US" sz="4400" dirty="0" err="1" smtClean="0">
                <a:latin typeface="+mj-lt"/>
                <a:ea typeface="+mj-ea"/>
                <a:cs typeface="+mj-cs"/>
              </a:rPr>
              <a:t>Roku</a:t>
            </a:r>
            <a:r>
              <a:rPr lang="en-US" sz="4400" dirty="0" smtClean="0">
                <a:latin typeface="+mj-lt"/>
                <a:ea typeface="+mj-ea"/>
                <a:cs typeface="+mj-cs"/>
              </a:rPr>
              <a:t> 1].</a:t>
            </a:r>
            <a:endParaRPr lang="en-US" dirty="0"/>
          </a:p>
        </p:txBody>
      </p:sp>
      <p:sp>
        <p:nvSpPr>
          <p:cNvPr id="4" name="Slide Number Placeholder 3"/>
          <p:cNvSpPr>
            <a:spLocks noGrp="1"/>
          </p:cNvSpPr>
          <p:nvPr>
            <p:ph type="sldNum" sz="quarter" idx="12"/>
          </p:nvPr>
        </p:nvSpPr>
        <p:spPr>
          <a:xfrm>
            <a:off x="457200" y="6324600"/>
            <a:ext cx="2133600" cy="365125"/>
          </a:xfrm>
        </p:spPr>
        <p:txBody>
          <a:bodyPr/>
          <a:lstStyle/>
          <a:p>
            <a:pPr algn="l"/>
            <a:fld id="{FA3217BD-6E03-44A3-9DD3-68FB453C69EC}" type="slidenum">
              <a:rPr lang="en-US" smtClean="0"/>
              <a:pPr algn="l"/>
              <a:t>24</a:t>
            </a:fld>
            <a:endParaRPr lang="en-US" dirty="0"/>
          </a:p>
        </p:txBody>
      </p:sp>
      <p:pic>
        <p:nvPicPr>
          <p:cNvPr id="2050" name="Picture 2" descr="http://www.quietpc.com/images/products/intel-nuc-4-large.jpg"/>
          <p:cNvPicPr>
            <a:picLocks noChangeAspect="1" noChangeArrowheads="1"/>
          </p:cNvPicPr>
          <p:nvPr/>
        </p:nvPicPr>
        <p:blipFill>
          <a:blip r:embed="rId3" cstate="print"/>
          <a:srcRect/>
          <a:stretch>
            <a:fillRect/>
          </a:stretch>
        </p:blipFill>
        <p:spPr bwMode="auto">
          <a:xfrm>
            <a:off x="3733800" y="152400"/>
            <a:ext cx="4572000" cy="182270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914400" y="381000"/>
            <a:ext cx="2057400" cy="15692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TV</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4400" kern="1200" baseline="0" dirty="0" smtClean="0">
                <a:solidFill>
                  <a:schemeClr val="tx1"/>
                </a:solidFill>
                <a:latin typeface="+mj-lt"/>
                <a:ea typeface="+mj-ea"/>
                <a:cs typeface="+mj-cs"/>
              </a:rPr>
              <a:t>$69 for the device</a:t>
            </a:r>
          </a:p>
          <a:p>
            <a:r>
              <a:rPr lang="en-US" sz="4400" dirty="0" smtClean="0">
                <a:latin typeface="+mj-lt"/>
                <a:ea typeface="+mj-ea"/>
                <a:cs typeface="+mj-cs"/>
              </a:rPr>
              <a:t>Requires HDTV (high-def TV) &amp; HDMI cable </a:t>
            </a:r>
            <a:endParaRPr lang="en-US" sz="4000" dirty="0" smtClean="0"/>
          </a:p>
          <a:p>
            <a:pPr lvl="0"/>
            <a:r>
              <a:rPr lang="en-US" sz="4400" kern="1200" baseline="0" dirty="0" smtClean="0">
                <a:solidFill>
                  <a:schemeClr val="tx1"/>
                </a:solidFill>
                <a:latin typeface="+mj-lt"/>
                <a:ea typeface="+mj-ea"/>
                <a:cs typeface="+mj-cs"/>
              </a:rPr>
              <a:t>Apps – HBO, </a:t>
            </a:r>
            <a:r>
              <a:rPr lang="en-US" sz="4400" kern="1200" baseline="0" dirty="0" err="1" smtClean="0">
                <a:solidFill>
                  <a:schemeClr val="tx1"/>
                </a:solidFill>
                <a:latin typeface="+mj-lt"/>
                <a:ea typeface="+mj-ea"/>
                <a:cs typeface="+mj-cs"/>
              </a:rPr>
              <a:t>NetFlix</a:t>
            </a:r>
            <a:r>
              <a:rPr lang="en-US" sz="4400" kern="1200" baseline="0" dirty="0" smtClean="0">
                <a:solidFill>
                  <a:schemeClr val="tx1"/>
                </a:solidFill>
                <a:latin typeface="+mj-lt"/>
                <a:ea typeface="+mj-ea"/>
                <a:cs typeface="+mj-cs"/>
              </a:rPr>
              <a:t>, </a:t>
            </a:r>
            <a:r>
              <a:rPr lang="en-US" sz="4400" kern="1200" baseline="0" dirty="0" err="1" smtClean="0">
                <a:solidFill>
                  <a:schemeClr val="tx1"/>
                </a:solidFill>
                <a:latin typeface="+mj-lt"/>
                <a:ea typeface="+mj-ea"/>
                <a:cs typeface="+mj-cs"/>
              </a:rPr>
              <a:t>HuluPLUS</a:t>
            </a:r>
            <a:r>
              <a:rPr lang="en-US" sz="4400" kern="1200" baseline="0" dirty="0" smtClean="0">
                <a:solidFill>
                  <a:schemeClr val="tx1"/>
                </a:solidFill>
                <a:latin typeface="+mj-lt"/>
                <a:ea typeface="+mj-ea"/>
                <a:cs typeface="+mj-cs"/>
              </a:rPr>
              <a:t>, ESPN, MLB, NBA,</a:t>
            </a:r>
            <a:r>
              <a:rPr lang="en-US" sz="4400" kern="1200" dirty="0" smtClean="0">
                <a:solidFill>
                  <a:schemeClr val="tx1"/>
                </a:solidFill>
                <a:latin typeface="+mj-lt"/>
                <a:ea typeface="+mj-ea"/>
                <a:cs typeface="+mj-cs"/>
              </a:rPr>
              <a:t> ABC, </a:t>
            </a:r>
            <a:r>
              <a:rPr lang="en-US" sz="4400" kern="1200" baseline="0" dirty="0" smtClean="0">
                <a:solidFill>
                  <a:schemeClr val="tx1"/>
                </a:solidFill>
                <a:latin typeface="+mj-lt"/>
                <a:ea typeface="+mj-ea"/>
                <a:cs typeface="+mj-cs"/>
              </a:rPr>
              <a:t>PBS, YouTube, Crackle</a:t>
            </a:r>
            <a:r>
              <a:rPr lang="en-US" sz="4400" kern="1200" dirty="0" smtClean="0">
                <a:solidFill>
                  <a:schemeClr val="tx1"/>
                </a:solidFill>
                <a:latin typeface="+mj-lt"/>
                <a:ea typeface="+mj-ea"/>
                <a:cs typeface="+mj-cs"/>
              </a:rPr>
              <a:t> [</a:t>
            </a:r>
            <a:r>
              <a:rPr lang="en-US" sz="4400" kern="1200" baseline="0" dirty="0" smtClean="0">
                <a:solidFill>
                  <a:schemeClr val="tx1"/>
                </a:solidFill>
                <a:latin typeface="+mj-lt"/>
                <a:ea typeface="+mj-ea"/>
                <a:cs typeface="+mj-cs"/>
              </a:rPr>
              <a:t>Notably absent: </a:t>
            </a:r>
            <a:r>
              <a:rPr lang="en-US" sz="4400" kern="1200" baseline="0" dirty="0" err="1" smtClean="0">
                <a:solidFill>
                  <a:schemeClr val="tx1"/>
                </a:solidFill>
                <a:latin typeface="+mj-lt"/>
                <a:ea typeface="+mj-ea"/>
                <a:cs typeface="+mj-cs"/>
              </a:rPr>
              <a:t>AmazonPrime</a:t>
            </a:r>
            <a:r>
              <a:rPr lang="en-US" sz="4400" kern="1200" baseline="0" dirty="0" smtClean="0">
                <a:solidFill>
                  <a:schemeClr val="tx1"/>
                </a:solidFill>
                <a:latin typeface="+mj-lt"/>
                <a:ea typeface="+mj-ea"/>
                <a:cs typeface="+mj-cs"/>
              </a:rPr>
              <a:t> – Buy episodes from the iTunes store</a:t>
            </a:r>
          </a:p>
          <a:p>
            <a:pPr lvl="0"/>
            <a:r>
              <a:rPr lang="en-US" sz="4400" kern="1200" baseline="0" dirty="0" err="1" smtClean="0">
                <a:solidFill>
                  <a:schemeClr val="tx1"/>
                </a:solidFill>
                <a:latin typeface="+mj-lt"/>
                <a:ea typeface="+mj-ea"/>
                <a:cs typeface="+mj-cs"/>
              </a:rPr>
              <a:t>AirPlay</a:t>
            </a:r>
            <a:r>
              <a:rPr lang="en-US" sz="4400" kern="1200" baseline="0" dirty="0" smtClean="0">
                <a:solidFill>
                  <a:schemeClr val="tx1"/>
                </a:solidFill>
                <a:latin typeface="+mj-lt"/>
                <a:ea typeface="+mj-ea"/>
                <a:cs typeface="+mj-cs"/>
              </a:rPr>
              <a:t> – Mirrors whatever is on your Apple device to the big screen</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25</a:t>
            </a:fld>
            <a:endParaRPr lang="en-US"/>
          </a:p>
        </p:txBody>
      </p:sp>
      <p:pic>
        <p:nvPicPr>
          <p:cNvPr id="6" name="Picture 2">
            <a:hlinkClick r:id="rId3"/>
          </p:cNvPr>
          <p:cNvPicPr>
            <a:picLocks noChangeAspect="1" noChangeArrowheads="1"/>
          </p:cNvPicPr>
          <p:nvPr/>
        </p:nvPicPr>
        <p:blipFill>
          <a:blip r:embed="rId4" cstate="print"/>
          <a:srcRect/>
          <a:stretch>
            <a:fillRect/>
          </a:stretch>
        </p:blipFill>
        <p:spPr bwMode="auto">
          <a:xfrm>
            <a:off x="6248400" y="228600"/>
            <a:ext cx="2057400" cy="15692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Chromecast</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4400" kern="1200" baseline="0" dirty="0" smtClean="0">
                <a:solidFill>
                  <a:schemeClr val="tx1"/>
                </a:solidFill>
                <a:latin typeface="+mj-lt"/>
                <a:ea typeface="+mj-ea"/>
                <a:cs typeface="+mj-cs"/>
              </a:rPr>
              <a:t>$35 for the device</a:t>
            </a:r>
          </a:p>
          <a:p>
            <a:pPr lvl="0"/>
            <a:r>
              <a:rPr lang="en-US" sz="4400" kern="1200" baseline="0" dirty="0" smtClean="0">
                <a:solidFill>
                  <a:schemeClr val="tx1"/>
                </a:solidFill>
                <a:latin typeface="+mj-lt"/>
                <a:ea typeface="+mj-ea"/>
                <a:cs typeface="+mj-cs"/>
              </a:rPr>
              <a:t>Requires HDMI port on your TV</a:t>
            </a:r>
          </a:p>
          <a:p>
            <a:pPr lvl="0"/>
            <a:r>
              <a:rPr lang="en-US" sz="4400" kern="1200" baseline="0" dirty="0" smtClean="0">
                <a:solidFill>
                  <a:schemeClr val="tx1"/>
                </a:solidFill>
                <a:latin typeface="+mj-lt"/>
                <a:ea typeface="+mj-ea"/>
                <a:cs typeface="+mj-cs"/>
              </a:rPr>
              <a:t>Apps: similar to Apple TV offerings</a:t>
            </a:r>
          </a:p>
          <a:p>
            <a:pPr lvl="0"/>
            <a:r>
              <a:rPr lang="en-US" sz="4400" kern="1200" baseline="0" dirty="0" smtClean="0">
                <a:solidFill>
                  <a:schemeClr val="tx1"/>
                </a:solidFill>
                <a:latin typeface="+mj-lt"/>
                <a:ea typeface="+mj-ea"/>
                <a:cs typeface="+mj-cs"/>
              </a:rPr>
              <a:t>Buy episodes from Google Play</a:t>
            </a:r>
          </a:p>
          <a:p>
            <a:pPr lvl="0"/>
            <a:r>
              <a:rPr lang="en-US" sz="4400" kern="1200" baseline="0" dirty="0" smtClean="0">
                <a:solidFill>
                  <a:schemeClr val="tx1"/>
                </a:solidFill>
                <a:latin typeface="+mj-lt"/>
                <a:ea typeface="+mj-ea"/>
                <a:cs typeface="+mj-cs"/>
              </a:rPr>
              <a:t>Screen mirroring from any chrome browser</a:t>
            </a:r>
          </a:p>
          <a:p>
            <a:pPr lvl="0"/>
            <a:r>
              <a:rPr lang="en-US" sz="4400" kern="1200" baseline="0" dirty="0" smtClean="0">
                <a:solidFill>
                  <a:schemeClr val="tx1"/>
                </a:solidFill>
                <a:latin typeface="+mj-lt"/>
                <a:ea typeface="+mj-ea"/>
                <a:cs typeface="+mj-cs"/>
              </a:rPr>
              <a:t>Remote not included –controlled from device with Chrome browser</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26</a:t>
            </a:fld>
            <a:endParaRPr lang="en-US"/>
          </a:p>
        </p:txBody>
      </p:sp>
      <p:pic>
        <p:nvPicPr>
          <p:cNvPr id="5" name="Picture 4" descr="chromecast.png">
            <a:hlinkClick r:id="rId3"/>
          </p:cNvPr>
          <p:cNvPicPr>
            <a:picLocks noChangeAspect="1"/>
          </p:cNvPicPr>
          <p:nvPr/>
        </p:nvPicPr>
        <p:blipFill>
          <a:blip r:embed="rId4" cstate="print"/>
          <a:stretch>
            <a:fillRect/>
          </a:stretch>
        </p:blipFill>
        <p:spPr>
          <a:xfrm>
            <a:off x="5791200" y="381000"/>
            <a:ext cx="3024809" cy="16764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Roku</a:t>
            </a:r>
            <a:endParaRPr lang="en-US" dirty="0"/>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lvl="0"/>
            <a:r>
              <a:rPr lang="en-US" sz="4400" kern="1200" baseline="0" dirty="0" smtClean="0">
                <a:solidFill>
                  <a:schemeClr val="tx1"/>
                </a:solidFill>
                <a:latin typeface="+mj-lt"/>
                <a:ea typeface="+mj-ea"/>
                <a:cs typeface="+mj-cs"/>
              </a:rPr>
              <a:t>$50 -$100 depending on model</a:t>
            </a:r>
          </a:p>
          <a:p>
            <a:pPr lvl="1">
              <a:buFont typeface="Wingdings" pitchFamily="2" charset="2"/>
              <a:buChar char="§"/>
            </a:pPr>
            <a:r>
              <a:rPr lang="en-US" sz="4000" dirty="0" err="1" smtClean="0">
                <a:latin typeface="+mj-lt"/>
                <a:ea typeface="+mj-ea"/>
                <a:cs typeface="+mj-cs"/>
              </a:rPr>
              <a:t>Roku</a:t>
            </a:r>
            <a:r>
              <a:rPr lang="en-US" sz="4000" dirty="0" smtClean="0">
                <a:latin typeface="+mj-lt"/>
                <a:ea typeface="+mj-ea"/>
                <a:cs typeface="+mj-cs"/>
              </a:rPr>
              <a:t> Stick similar to </a:t>
            </a:r>
            <a:r>
              <a:rPr lang="en-US" sz="4000" dirty="0" err="1" smtClean="0">
                <a:latin typeface="+mj-lt"/>
                <a:ea typeface="+mj-ea"/>
                <a:cs typeface="+mj-cs"/>
              </a:rPr>
              <a:t>Chromecast</a:t>
            </a:r>
            <a:endParaRPr lang="en-US" sz="4000" dirty="0" smtClean="0">
              <a:latin typeface="+mj-lt"/>
              <a:ea typeface="+mj-ea"/>
              <a:cs typeface="+mj-cs"/>
            </a:endParaRPr>
          </a:p>
          <a:p>
            <a:pPr lvl="1">
              <a:buFont typeface="Wingdings" pitchFamily="2" charset="2"/>
              <a:buChar char="§"/>
            </a:pPr>
            <a:r>
              <a:rPr lang="en-US" sz="4000" dirty="0" err="1" smtClean="0">
                <a:latin typeface="+mj-lt"/>
                <a:ea typeface="+mj-ea"/>
                <a:cs typeface="+mj-cs"/>
              </a:rPr>
              <a:t>Roku</a:t>
            </a:r>
            <a:r>
              <a:rPr lang="en-US" sz="4000" dirty="0" smtClean="0">
                <a:latin typeface="+mj-lt"/>
                <a:ea typeface="+mj-ea"/>
                <a:cs typeface="+mj-cs"/>
              </a:rPr>
              <a:t> 1 works with older TVs</a:t>
            </a:r>
          </a:p>
          <a:p>
            <a:pPr lvl="1">
              <a:buFont typeface="Wingdings" pitchFamily="2" charset="2"/>
              <a:buChar char="§"/>
            </a:pPr>
            <a:r>
              <a:rPr lang="en-US" sz="4000" kern="1200" baseline="0" dirty="0" err="1" smtClean="0">
                <a:solidFill>
                  <a:schemeClr val="tx1"/>
                </a:solidFill>
                <a:latin typeface="+mj-lt"/>
                <a:ea typeface="+mj-ea"/>
                <a:cs typeface="+mj-cs"/>
              </a:rPr>
              <a:t>Roku</a:t>
            </a:r>
            <a:r>
              <a:rPr lang="en-US" sz="4000" kern="1200" baseline="0" dirty="0" smtClean="0">
                <a:solidFill>
                  <a:schemeClr val="tx1"/>
                </a:solidFill>
                <a:latin typeface="+mj-lt"/>
                <a:ea typeface="+mj-ea"/>
                <a:cs typeface="+mj-cs"/>
              </a:rPr>
              <a:t> 2 &amp; 3 do</a:t>
            </a:r>
            <a:r>
              <a:rPr lang="en-US" sz="4000" kern="1200" dirty="0" smtClean="0">
                <a:solidFill>
                  <a:schemeClr val="tx1"/>
                </a:solidFill>
                <a:latin typeface="+mj-lt"/>
                <a:ea typeface="+mj-ea"/>
                <a:cs typeface="+mj-cs"/>
              </a:rPr>
              <a:t> not require wireless Internet</a:t>
            </a:r>
          </a:p>
          <a:p>
            <a:pPr lvl="1">
              <a:buFont typeface="Wingdings" pitchFamily="2" charset="2"/>
              <a:buChar char="§"/>
            </a:pPr>
            <a:r>
              <a:rPr lang="en-US" sz="4000" baseline="0" dirty="0" err="1" smtClean="0">
                <a:latin typeface="+mj-lt"/>
                <a:ea typeface="+mj-ea"/>
                <a:cs typeface="+mj-cs"/>
              </a:rPr>
              <a:t>Roku</a:t>
            </a:r>
            <a:r>
              <a:rPr lang="en-US" sz="4000" baseline="0" dirty="0" smtClean="0">
                <a:latin typeface="+mj-lt"/>
                <a:ea typeface="+mj-ea"/>
                <a:cs typeface="+mj-cs"/>
              </a:rPr>
              <a:t> 3 has voice search</a:t>
            </a:r>
            <a:endParaRPr lang="en-US" sz="4000" kern="1200" baseline="0" dirty="0" smtClean="0">
              <a:solidFill>
                <a:schemeClr val="tx1"/>
              </a:solidFill>
              <a:latin typeface="+mj-lt"/>
              <a:ea typeface="+mj-ea"/>
              <a:cs typeface="+mj-cs"/>
            </a:endParaRPr>
          </a:p>
          <a:p>
            <a:pPr lvl="0"/>
            <a:r>
              <a:rPr lang="en-US" sz="4400" kern="1200" baseline="0" dirty="0" smtClean="0">
                <a:solidFill>
                  <a:schemeClr val="tx1"/>
                </a:solidFill>
                <a:latin typeface="+mj-lt"/>
                <a:ea typeface="+mj-ea"/>
                <a:cs typeface="+mj-cs"/>
              </a:rPr>
              <a:t>Huge amount of apps</a:t>
            </a:r>
          </a:p>
          <a:p>
            <a:pPr lvl="0"/>
            <a:r>
              <a:rPr lang="en-US" sz="4400" kern="1200" baseline="0" dirty="0" smtClean="0">
                <a:solidFill>
                  <a:schemeClr val="tx1"/>
                </a:solidFill>
                <a:latin typeface="+mj-lt"/>
                <a:ea typeface="+mj-ea"/>
                <a:cs typeface="+mj-cs"/>
              </a:rPr>
              <a:t>Includes remote</a:t>
            </a:r>
          </a:p>
          <a:p>
            <a:r>
              <a:rPr lang="en-US" sz="4400" dirty="0" smtClean="0">
                <a:latin typeface="+mj-lt"/>
                <a:ea typeface="+mj-ea"/>
                <a:cs typeface="+mj-cs"/>
              </a:rPr>
              <a:t>Special search option allows you search by show across apps</a:t>
            </a:r>
            <a:endParaRPr lang="en-US" sz="3600" dirty="0" smtClean="0"/>
          </a:p>
          <a:p>
            <a:pPr lvl="0"/>
            <a:r>
              <a:rPr lang="en-US" sz="4400" kern="1200" baseline="0" dirty="0" smtClean="0">
                <a:solidFill>
                  <a:schemeClr val="tx1"/>
                </a:solidFill>
                <a:latin typeface="+mj-lt"/>
                <a:ea typeface="+mj-ea"/>
                <a:cs typeface="+mj-cs"/>
              </a:rPr>
              <a:t>M-GO (integrated movie store)</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27</a:t>
            </a:fld>
            <a:endParaRPr lang="en-US"/>
          </a:p>
        </p:txBody>
      </p:sp>
      <p:pic>
        <p:nvPicPr>
          <p:cNvPr id="5" name="Picture 4" descr="roku.PNG">
            <a:hlinkClick r:id="rId3"/>
          </p:cNvPr>
          <p:cNvPicPr>
            <a:picLocks noChangeAspect="1"/>
          </p:cNvPicPr>
          <p:nvPr/>
        </p:nvPicPr>
        <p:blipFill>
          <a:blip r:embed="rId4" cstate="print"/>
          <a:stretch>
            <a:fillRect/>
          </a:stretch>
        </p:blipFill>
        <p:spPr>
          <a:xfrm>
            <a:off x="6629400" y="0"/>
            <a:ext cx="1676400" cy="16650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azonfiretv.jpg"/>
          <p:cNvPicPr>
            <a:picLocks noChangeAspect="1"/>
          </p:cNvPicPr>
          <p:nvPr/>
        </p:nvPicPr>
        <p:blipFill>
          <a:blip r:embed="rId3" cstate="print"/>
          <a:stretch>
            <a:fillRect/>
          </a:stretch>
        </p:blipFill>
        <p:spPr>
          <a:xfrm>
            <a:off x="0" y="304800"/>
            <a:ext cx="3558634" cy="1371600"/>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798637"/>
            <a:ext cx="8229600" cy="4525963"/>
          </a:xfrm>
        </p:spPr>
        <p:txBody>
          <a:bodyPr>
            <a:normAutofit/>
          </a:bodyPr>
          <a:lstStyle/>
          <a:p>
            <a:pPr lvl="0"/>
            <a:r>
              <a:rPr lang="en-US" sz="4200" kern="1200" baseline="0" dirty="0" smtClean="0">
                <a:solidFill>
                  <a:schemeClr val="tx1"/>
                </a:solidFill>
                <a:latin typeface="+mj-lt"/>
                <a:ea typeface="+mj-ea"/>
                <a:cs typeface="+mj-cs"/>
              </a:rPr>
              <a:t>$99 for the</a:t>
            </a:r>
            <a:r>
              <a:rPr lang="en-US" sz="4200" kern="1200" dirty="0" smtClean="0">
                <a:solidFill>
                  <a:schemeClr val="tx1"/>
                </a:solidFill>
                <a:latin typeface="+mj-lt"/>
                <a:ea typeface="+mj-ea"/>
                <a:cs typeface="+mj-cs"/>
              </a:rPr>
              <a:t> device</a:t>
            </a:r>
            <a:endParaRPr lang="en-US" sz="4200" kern="1200" baseline="0" dirty="0" smtClean="0">
              <a:solidFill>
                <a:schemeClr val="tx1"/>
              </a:solidFill>
              <a:latin typeface="+mj-lt"/>
              <a:ea typeface="+mj-ea"/>
              <a:cs typeface="+mj-cs"/>
            </a:endParaRPr>
          </a:p>
          <a:p>
            <a:r>
              <a:rPr lang="en-US" sz="4200" dirty="0" smtClean="0">
                <a:latin typeface="+mj-lt"/>
                <a:ea typeface="+mj-ea"/>
                <a:cs typeface="+mj-cs"/>
              </a:rPr>
              <a:t>Requires an HDTV</a:t>
            </a:r>
          </a:p>
          <a:p>
            <a:r>
              <a:rPr lang="en-US" sz="4200" dirty="0" smtClean="0">
                <a:latin typeface="+mj-lt"/>
                <a:ea typeface="+mj-ea"/>
                <a:cs typeface="+mj-cs"/>
              </a:rPr>
              <a:t>Apps similar to others</a:t>
            </a:r>
          </a:p>
          <a:p>
            <a:pPr lvl="0"/>
            <a:r>
              <a:rPr lang="en-US" sz="4200" kern="1200" baseline="0" dirty="0" smtClean="0">
                <a:solidFill>
                  <a:schemeClr val="tx1"/>
                </a:solidFill>
                <a:latin typeface="+mj-lt"/>
                <a:ea typeface="+mj-ea"/>
                <a:cs typeface="+mj-cs"/>
              </a:rPr>
              <a:t>Voice search</a:t>
            </a:r>
          </a:p>
          <a:p>
            <a:pPr lvl="0"/>
            <a:r>
              <a:rPr lang="en-US" sz="4200" kern="1200" baseline="0" dirty="0" smtClean="0">
                <a:solidFill>
                  <a:schemeClr val="tx1"/>
                </a:solidFill>
                <a:latin typeface="+mj-lt"/>
                <a:ea typeface="+mj-ea"/>
                <a:cs typeface="+mj-cs"/>
              </a:rPr>
              <a:t>Games (game controller extra)</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28</a:t>
            </a:fld>
            <a:endParaRPr lang="en-US"/>
          </a:p>
        </p:txBody>
      </p:sp>
      <p:pic>
        <p:nvPicPr>
          <p:cNvPr id="205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519898">
            <a:off x="6019800" y="2362200"/>
            <a:ext cx="2895600" cy="687962"/>
          </a:xfrm>
          <a:prstGeom prst="rect">
            <a:avLst/>
          </a:prstGeom>
          <a:noFill/>
          <a:ln w="9525">
            <a:noFill/>
            <a:miter lim="800000"/>
            <a:headEnd/>
            <a:tailEnd/>
          </a:ln>
          <a:effectLst/>
        </p:spPr>
      </p:pic>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Amazon Fire TV</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8229600" cy="4572000"/>
          </a:xfrm>
        </p:spPr>
        <p:txBody>
          <a:bodyPr>
            <a:noAutofit/>
          </a:bodyPr>
          <a:lstStyle/>
          <a:p>
            <a:pPr lvl="0"/>
            <a:r>
              <a:rPr lang="en-US" kern="1200" baseline="0" dirty="0" smtClean="0">
                <a:solidFill>
                  <a:schemeClr val="tx1"/>
                </a:solidFill>
                <a:latin typeface="+mj-lt"/>
                <a:ea typeface="+mj-ea"/>
                <a:cs typeface="+mj-cs"/>
              </a:rPr>
              <a:t>$39 for the</a:t>
            </a:r>
            <a:r>
              <a:rPr lang="en-US" kern="1200" dirty="0" smtClean="0">
                <a:solidFill>
                  <a:schemeClr val="tx1"/>
                </a:solidFill>
                <a:latin typeface="+mj-lt"/>
                <a:ea typeface="+mj-ea"/>
                <a:cs typeface="+mj-cs"/>
              </a:rPr>
              <a:t> device</a:t>
            </a:r>
            <a:endParaRPr lang="en-US" kern="1200" baseline="0" dirty="0" smtClean="0">
              <a:solidFill>
                <a:schemeClr val="tx1"/>
              </a:solidFill>
              <a:latin typeface="+mj-lt"/>
              <a:ea typeface="+mj-ea"/>
              <a:cs typeface="+mj-cs"/>
            </a:endParaRPr>
          </a:p>
          <a:p>
            <a:r>
              <a:rPr lang="en-US" dirty="0" smtClean="0">
                <a:latin typeface="+mj-lt"/>
                <a:ea typeface="+mj-ea"/>
                <a:cs typeface="+mj-cs"/>
              </a:rPr>
              <a:t>Requires an HDMI port</a:t>
            </a:r>
          </a:p>
          <a:p>
            <a:r>
              <a:rPr lang="en-US" dirty="0" smtClean="0">
                <a:latin typeface="+mj-lt"/>
                <a:ea typeface="+mj-ea"/>
                <a:cs typeface="+mj-cs"/>
              </a:rPr>
              <a:t>Apps similar to others</a:t>
            </a:r>
          </a:p>
          <a:p>
            <a:r>
              <a:rPr lang="en-US" dirty="0" smtClean="0"/>
              <a:t>Easy to connect to any HDTV – you can move it from room to room. </a:t>
            </a:r>
            <a:endParaRPr lang="en-US" dirty="0" smtClean="0">
              <a:latin typeface="+mj-lt"/>
              <a:ea typeface="+mj-ea"/>
              <a:cs typeface="+mj-cs"/>
            </a:endParaRPr>
          </a:p>
          <a:p>
            <a:pPr lvl="0"/>
            <a:r>
              <a:rPr lang="en-US" kern="1200" baseline="0" dirty="0" smtClean="0">
                <a:solidFill>
                  <a:schemeClr val="tx1"/>
                </a:solidFill>
                <a:latin typeface="+mj-lt"/>
                <a:ea typeface="+mj-ea"/>
                <a:cs typeface="+mj-cs"/>
              </a:rPr>
              <a:t>Voice search</a:t>
            </a:r>
          </a:p>
          <a:p>
            <a:pPr lvl="0"/>
            <a:r>
              <a:rPr lang="en-US" kern="1200" baseline="0" dirty="0" smtClean="0">
                <a:solidFill>
                  <a:schemeClr val="tx1"/>
                </a:solidFill>
                <a:latin typeface="+mj-lt"/>
                <a:ea typeface="+mj-ea"/>
                <a:cs typeface="+mj-cs"/>
              </a:rPr>
              <a:t>Games (game controller extra)</a:t>
            </a:r>
          </a:p>
          <a:p>
            <a:pPr lvl="0"/>
            <a:r>
              <a:rPr lang="en-US" dirty="0" smtClean="0"/>
              <a:t>Mirror your phone or tablet to your TV</a:t>
            </a:r>
            <a:endParaRPr lang="en-US" kern="1200" baseline="0" dirty="0" smtClean="0">
              <a:solidFill>
                <a:schemeClr val="tx1"/>
              </a:solidFill>
              <a:latin typeface="+mj-lt"/>
              <a:ea typeface="+mj-ea"/>
              <a:cs typeface="+mj-cs"/>
            </a:endParaRP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29</a:t>
            </a:fld>
            <a:endParaRPr lang="en-US"/>
          </a:p>
        </p:txBody>
      </p:sp>
      <p:pic>
        <p:nvPicPr>
          <p:cNvPr id="51202" name="Picture 2" descr="http://g-ecx.images-amazon.com/images/G/01/kindle/dp/2014/famnav/fs-m._V322540555_.png"/>
          <p:cNvPicPr>
            <a:picLocks noChangeAspect="1" noChangeArrowheads="1"/>
          </p:cNvPicPr>
          <p:nvPr/>
        </p:nvPicPr>
        <p:blipFill>
          <a:blip r:embed="rId3" cstate="print"/>
          <a:srcRect/>
          <a:stretch>
            <a:fillRect/>
          </a:stretch>
        </p:blipFill>
        <p:spPr bwMode="auto">
          <a:xfrm>
            <a:off x="76200" y="0"/>
            <a:ext cx="2286000" cy="1554482"/>
          </a:xfrm>
          <a:prstGeom prst="rect">
            <a:avLst/>
          </a:prstGeom>
          <a:noFill/>
        </p:spPr>
      </p:pic>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Amazon Fire TV Stick</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True or False? </a:t>
            </a:r>
            <a:endParaRPr lang="en-US" dirty="0"/>
          </a:p>
        </p:txBody>
      </p:sp>
      <p:sp>
        <p:nvSpPr>
          <p:cNvPr id="3" name="Content Placeholder 2"/>
          <p:cNvSpPr>
            <a:spLocks noGrp="1"/>
          </p:cNvSpPr>
          <p:nvPr>
            <p:ph idx="1"/>
          </p:nvPr>
        </p:nvSpPr>
        <p:spPr/>
        <p:txBody>
          <a:bodyPr>
            <a:normAutofit/>
          </a:bodyPr>
          <a:lstStyle/>
          <a:p>
            <a:pPr lvl="0"/>
            <a:r>
              <a:rPr lang="en-US" sz="4400" kern="1200" baseline="0" dirty="0" smtClean="0">
                <a:solidFill>
                  <a:schemeClr val="tx1"/>
                </a:solidFill>
                <a:latin typeface="+mj-lt"/>
                <a:ea typeface="+mj-ea"/>
                <a:cs typeface="+mj-cs"/>
              </a:rPr>
              <a:t>Cutting the cord means you don’t have to pay anymore.</a:t>
            </a:r>
          </a:p>
          <a:p>
            <a:pPr lvl="0">
              <a:buNone/>
            </a:pPr>
            <a:r>
              <a:rPr lang="en-US" sz="4400" b="1" kern="1200" baseline="0" dirty="0" smtClean="0">
                <a:solidFill>
                  <a:schemeClr val="tx1"/>
                </a:solidFill>
                <a:latin typeface="+mj-lt"/>
                <a:ea typeface="+mj-ea"/>
                <a:cs typeface="+mj-cs"/>
              </a:rPr>
              <a:t>False! </a:t>
            </a:r>
          </a:p>
          <a:p>
            <a:pPr lvl="0"/>
            <a:r>
              <a:rPr lang="en-US" sz="4400" kern="1200" baseline="0" dirty="0" smtClean="0">
                <a:solidFill>
                  <a:schemeClr val="tx1"/>
                </a:solidFill>
                <a:latin typeface="+mj-lt"/>
                <a:ea typeface="+mj-ea"/>
                <a:cs typeface="+mj-cs"/>
              </a:rPr>
              <a:t>You still need pay for content, but there are opportunities to save money.</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3</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Other Devices</a:t>
            </a:r>
            <a:endParaRPr lang="en-US" dirty="0"/>
          </a:p>
        </p:txBody>
      </p:sp>
      <p:sp>
        <p:nvSpPr>
          <p:cNvPr id="3" name="Content Placeholder 2"/>
          <p:cNvSpPr>
            <a:spLocks noGrp="1"/>
          </p:cNvSpPr>
          <p:nvPr>
            <p:ph idx="1"/>
          </p:nvPr>
        </p:nvSpPr>
        <p:spPr>
          <a:xfrm>
            <a:off x="457200" y="1524000"/>
            <a:ext cx="8229600" cy="4525963"/>
          </a:xfrm>
        </p:spPr>
        <p:txBody>
          <a:bodyPr>
            <a:normAutofit lnSpcReduction="10000"/>
          </a:bodyPr>
          <a:lstStyle/>
          <a:p>
            <a:pPr lvl="0" algn="ctr">
              <a:buNone/>
            </a:pPr>
            <a:r>
              <a:rPr lang="en-US" sz="4400" b="1" kern="1200" baseline="0" dirty="0" smtClean="0">
                <a:solidFill>
                  <a:schemeClr val="tx1"/>
                </a:solidFill>
                <a:latin typeface="+mj-lt"/>
                <a:ea typeface="+mj-ea"/>
                <a:cs typeface="+mj-cs"/>
              </a:rPr>
              <a:t>         Smart TVs</a:t>
            </a:r>
          </a:p>
          <a:p>
            <a:pPr lvl="0" algn="ctr">
              <a:buNone/>
            </a:pPr>
            <a:endParaRPr lang="en-US" sz="4400" b="1" kern="1200" baseline="0" dirty="0" smtClean="0">
              <a:solidFill>
                <a:schemeClr val="tx1"/>
              </a:solidFill>
              <a:latin typeface="+mj-lt"/>
              <a:ea typeface="+mj-ea"/>
              <a:cs typeface="+mj-cs"/>
            </a:endParaRPr>
          </a:p>
          <a:p>
            <a:pPr lvl="0">
              <a:buNone/>
            </a:pPr>
            <a:endParaRPr lang="en-US" sz="4400" b="1" kern="1200" baseline="0" dirty="0" smtClean="0">
              <a:solidFill>
                <a:schemeClr val="tx1"/>
              </a:solidFill>
              <a:latin typeface="+mj-lt"/>
              <a:ea typeface="+mj-ea"/>
              <a:cs typeface="+mj-cs"/>
            </a:endParaRPr>
          </a:p>
          <a:p>
            <a:pPr lvl="0">
              <a:buNone/>
            </a:pPr>
            <a:r>
              <a:rPr lang="en-US" sz="4400" b="1" kern="1200" baseline="0" dirty="0" smtClean="0">
                <a:solidFill>
                  <a:schemeClr val="tx1"/>
                </a:solidFill>
                <a:latin typeface="+mj-lt"/>
                <a:ea typeface="+mj-ea"/>
                <a:cs typeface="+mj-cs"/>
              </a:rPr>
              <a:t>Digital </a:t>
            </a:r>
            <a:r>
              <a:rPr lang="en-US" sz="4400" b="1" kern="1200" baseline="0" dirty="0" err="1" smtClean="0">
                <a:solidFill>
                  <a:schemeClr val="tx1"/>
                </a:solidFill>
                <a:latin typeface="+mj-lt"/>
                <a:ea typeface="+mj-ea"/>
                <a:cs typeface="+mj-cs"/>
              </a:rPr>
              <a:t>Blu</a:t>
            </a:r>
            <a:r>
              <a:rPr lang="en-US" sz="4400" b="1" kern="1200" baseline="0" dirty="0" smtClean="0">
                <a:solidFill>
                  <a:schemeClr val="tx1"/>
                </a:solidFill>
                <a:latin typeface="+mj-lt"/>
                <a:ea typeface="+mj-ea"/>
                <a:cs typeface="+mj-cs"/>
              </a:rPr>
              <a:t>-ray players</a:t>
            </a:r>
            <a:endParaRPr lang="en-US" sz="2400" b="1" kern="1200" baseline="0" dirty="0" smtClean="0">
              <a:solidFill>
                <a:schemeClr val="tx1"/>
              </a:solidFill>
              <a:latin typeface="+mj-lt"/>
              <a:ea typeface="+mj-ea"/>
              <a:cs typeface="+mj-cs"/>
            </a:endParaRPr>
          </a:p>
          <a:p>
            <a:pPr lvl="0" algn="r">
              <a:buNone/>
            </a:pPr>
            <a:r>
              <a:rPr lang="en-US" sz="4000" b="1" dirty="0" smtClean="0">
                <a:latin typeface="+mj-lt"/>
                <a:ea typeface="+mj-ea"/>
                <a:cs typeface="+mj-cs"/>
              </a:rPr>
              <a:t> </a:t>
            </a:r>
            <a:r>
              <a:rPr lang="en-US" sz="4400" b="1" dirty="0" smtClean="0">
                <a:latin typeface="+mj-lt"/>
                <a:ea typeface="+mj-ea"/>
                <a:cs typeface="+mj-cs"/>
              </a:rPr>
              <a:t/>
            </a:r>
            <a:br>
              <a:rPr lang="en-US" sz="4400" b="1" dirty="0" smtClean="0">
                <a:latin typeface="+mj-lt"/>
                <a:ea typeface="+mj-ea"/>
                <a:cs typeface="+mj-cs"/>
              </a:rPr>
            </a:br>
            <a:r>
              <a:rPr lang="en-US" sz="4400" b="1" kern="1200" baseline="0" dirty="0" smtClean="0">
                <a:solidFill>
                  <a:schemeClr val="tx1"/>
                </a:solidFill>
                <a:latin typeface="+mj-lt"/>
                <a:ea typeface="+mj-ea"/>
                <a:cs typeface="+mj-cs"/>
              </a:rPr>
              <a:t>Game Consoles</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30</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715000" y="2371725"/>
            <a:ext cx="2828925" cy="2276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1000" y="4486275"/>
            <a:ext cx="4362450" cy="2143125"/>
          </a:xfrm>
          <a:prstGeom prst="rect">
            <a:avLst/>
          </a:prstGeom>
          <a:noFill/>
          <a:ln w="9525">
            <a:noFill/>
            <a:miter lim="800000"/>
            <a:headEnd/>
            <a:tailEnd/>
          </a:ln>
        </p:spPr>
      </p:pic>
      <p:pic>
        <p:nvPicPr>
          <p:cNvPr id="8" name="Picture 7" descr="smarttv.jpg"/>
          <p:cNvPicPr>
            <a:picLocks noChangeAspect="1"/>
          </p:cNvPicPr>
          <p:nvPr/>
        </p:nvPicPr>
        <p:blipFill>
          <a:blip r:embed="rId5" cstate="print"/>
          <a:stretch>
            <a:fillRect/>
          </a:stretch>
        </p:blipFill>
        <p:spPr>
          <a:xfrm>
            <a:off x="152400" y="1219200"/>
            <a:ext cx="3749040" cy="2482561"/>
          </a:xfrm>
          <a:prstGeom prst="rect">
            <a:avLst/>
          </a:prstGeo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Digital Antennas</a:t>
            </a:r>
            <a:endParaRPr lang="en-US" dirty="0"/>
          </a:p>
        </p:txBody>
      </p:sp>
      <p:sp>
        <p:nvSpPr>
          <p:cNvPr id="3" name="Content Placeholder 2"/>
          <p:cNvSpPr>
            <a:spLocks noGrp="1"/>
          </p:cNvSpPr>
          <p:nvPr>
            <p:ph idx="1"/>
          </p:nvPr>
        </p:nvSpPr>
        <p:spPr>
          <a:xfrm>
            <a:off x="304800" y="1600200"/>
            <a:ext cx="8610600" cy="4525963"/>
          </a:xfrm>
        </p:spPr>
        <p:txBody>
          <a:bodyPr>
            <a:noAutofit/>
          </a:bodyPr>
          <a:lstStyle/>
          <a:p>
            <a:pPr lvl="0"/>
            <a:r>
              <a:rPr lang="en-US" sz="4000" kern="1200" baseline="0" dirty="0" smtClean="0">
                <a:solidFill>
                  <a:schemeClr val="tx1"/>
                </a:solidFill>
                <a:latin typeface="+mj-lt"/>
                <a:ea typeface="+mj-ea"/>
                <a:cs typeface="+mj-cs"/>
              </a:rPr>
              <a:t>Good solution for watching shows and games on basic cable when you need to see it right now!</a:t>
            </a:r>
          </a:p>
          <a:p>
            <a:pPr lvl="0"/>
            <a:r>
              <a:rPr lang="en-US" sz="4000" kern="1200" baseline="0" dirty="0" smtClean="0">
                <a:solidFill>
                  <a:schemeClr val="tx1"/>
                </a:solidFill>
                <a:latin typeface="+mj-lt"/>
                <a:ea typeface="+mj-ea"/>
                <a:cs typeface="+mj-cs"/>
              </a:rPr>
              <a:t>Check </a:t>
            </a:r>
            <a:r>
              <a:rPr lang="en-US" sz="4000" kern="1200" baseline="0" dirty="0" smtClean="0">
                <a:solidFill>
                  <a:schemeClr val="tx1"/>
                </a:solidFill>
                <a:latin typeface="+mj-lt"/>
                <a:ea typeface="+mj-ea"/>
                <a:cs typeface="+mj-cs"/>
                <a:hlinkClick r:id="rId3"/>
              </a:rPr>
              <a:t>tvfool.com</a:t>
            </a:r>
            <a:r>
              <a:rPr lang="en-US" sz="4000" kern="1200" baseline="0" dirty="0" smtClean="0">
                <a:solidFill>
                  <a:schemeClr val="tx1"/>
                </a:solidFill>
                <a:latin typeface="+mj-lt"/>
                <a:ea typeface="+mj-ea"/>
                <a:cs typeface="+mj-cs"/>
              </a:rPr>
              <a:t> </a:t>
            </a:r>
            <a:r>
              <a:rPr lang="en-US" sz="4000" kern="1200" baseline="0" smtClean="0">
                <a:solidFill>
                  <a:schemeClr val="tx1"/>
                </a:solidFill>
                <a:latin typeface="+mj-lt"/>
                <a:ea typeface="+mj-ea"/>
                <a:cs typeface="+mj-cs"/>
              </a:rPr>
              <a:t>or </a:t>
            </a:r>
            <a:r>
              <a:rPr lang="en-US" sz="4000" kern="1200" baseline="0" smtClean="0">
                <a:solidFill>
                  <a:schemeClr val="tx1"/>
                </a:solidFill>
                <a:latin typeface="+mj-lt"/>
                <a:ea typeface="+mj-ea"/>
                <a:cs typeface="+mj-cs"/>
                <a:hlinkClick r:id="rId4"/>
              </a:rPr>
              <a:t>antennaweb.org</a:t>
            </a:r>
            <a:r>
              <a:rPr lang="en-US" sz="4000" kern="1200" baseline="0" smtClean="0">
                <a:solidFill>
                  <a:schemeClr val="tx1"/>
                </a:solidFill>
                <a:latin typeface="+mj-lt"/>
                <a:ea typeface="+mj-ea"/>
                <a:cs typeface="+mj-cs"/>
              </a:rPr>
              <a:t> </a:t>
            </a:r>
            <a:r>
              <a:rPr lang="en-US" sz="4000" kern="1200" baseline="0" dirty="0" smtClean="0">
                <a:solidFill>
                  <a:schemeClr val="tx1"/>
                </a:solidFill>
                <a:latin typeface="+mj-lt"/>
                <a:ea typeface="+mj-ea"/>
                <a:cs typeface="+mj-cs"/>
              </a:rPr>
              <a:t>to check what kind of antenna you will need for your address.</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31</a:t>
            </a:fld>
            <a:endParaRPr lang="en-US"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r="-169"/>
          <a:stretch>
            <a:fillRect/>
          </a:stretch>
        </p:blipFill>
        <p:spPr bwMode="auto">
          <a:xfrm>
            <a:off x="76200" y="1143000"/>
            <a:ext cx="9067800" cy="524553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lvl="0"/>
            <a:r>
              <a:rPr lang="en-US" dirty="0" smtClean="0"/>
              <a:t>Cord-Cutting Guides</a:t>
            </a:r>
            <a:endParaRPr lang="en-US"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32</a:t>
            </a:fld>
            <a:endParaRPr lang="en-US"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At the Library</a:t>
            </a:r>
            <a:endParaRPr lang="en-US" dirty="0"/>
          </a:p>
        </p:txBody>
      </p:sp>
      <p:sp>
        <p:nvSpPr>
          <p:cNvPr id="3" name="Content Placeholder 2"/>
          <p:cNvSpPr>
            <a:spLocks noGrp="1"/>
          </p:cNvSpPr>
          <p:nvPr>
            <p:ph idx="1"/>
          </p:nvPr>
        </p:nvSpPr>
        <p:spPr/>
        <p:txBody>
          <a:bodyPr>
            <a:normAutofit/>
          </a:bodyPr>
          <a:lstStyle/>
          <a:p>
            <a:pPr lvl="0"/>
            <a:r>
              <a:rPr lang="en-US" sz="4000" kern="1200" baseline="0" dirty="0" smtClean="0">
                <a:solidFill>
                  <a:schemeClr val="tx1"/>
                </a:solidFill>
                <a:latin typeface="+mj-lt"/>
                <a:ea typeface="+mj-ea"/>
                <a:cs typeface="+mj-cs"/>
              </a:rPr>
              <a:t>Thousands of titles on DVD/</a:t>
            </a:r>
            <a:r>
              <a:rPr lang="en-US" sz="4000" kern="1200" baseline="0" dirty="0" err="1" smtClean="0">
                <a:solidFill>
                  <a:schemeClr val="tx1"/>
                </a:solidFill>
                <a:latin typeface="+mj-lt"/>
                <a:ea typeface="+mj-ea"/>
                <a:cs typeface="+mj-cs"/>
              </a:rPr>
              <a:t>Blu</a:t>
            </a:r>
            <a:r>
              <a:rPr lang="en-US" sz="4000" kern="1200" baseline="0" dirty="0" smtClean="0">
                <a:solidFill>
                  <a:schemeClr val="tx1"/>
                </a:solidFill>
                <a:latin typeface="+mj-lt"/>
                <a:ea typeface="+mj-ea"/>
                <a:cs typeface="+mj-cs"/>
              </a:rPr>
              <a:t>-Ray including Foreign Films,</a:t>
            </a:r>
            <a:r>
              <a:rPr lang="en-US" sz="4000" kern="1200" dirty="0" smtClean="0">
                <a:solidFill>
                  <a:schemeClr val="tx1"/>
                </a:solidFill>
                <a:latin typeface="+mj-lt"/>
                <a:ea typeface="+mj-ea"/>
                <a:cs typeface="+mj-cs"/>
              </a:rPr>
              <a:t> Anime, Children’s</a:t>
            </a:r>
          </a:p>
          <a:p>
            <a:pPr lvl="0"/>
            <a:r>
              <a:rPr lang="en-US" sz="4000" baseline="0" dirty="0" smtClean="0">
                <a:latin typeface="+mj-lt"/>
                <a:ea typeface="+mj-ea"/>
                <a:cs typeface="+mj-cs"/>
              </a:rPr>
              <a:t>Digital Magazines – using </a:t>
            </a:r>
            <a:r>
              <a:rPr lang="en-US" sz="4000" baseline="0" dirty="0" err="1" smtClean="0">
                <a:latin typeface="+mj-lt"/>
                <a:ea typeface="+mj-ea"/>
                <a:cs typeface="+mj-cs"/>
              </a:rPr>
              <a:t>Flipster</a:t>
            </a:r>
            <a:endParaRPr lang="en-US" sz="4000" kern="1200" baseline="0" dirty="0" smtClean="0">
              <a:solidFill>
                <a:schemeClr val="tx1"/>
              </a:solidFill>
              <a:latin typeface="+mj-lt"/>
              <a:ea typeface="+mj-ea"/>
              <a:cs typeface="+mj-cs"/>
            </a:endParaRPr>
          </a:p>
          <a:p>
            <a:pPr lvl="0"/>
            <a:endParaRPr lang="en-US" sz="2800" dirty="0" smtClean="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33</a:t>
            </a:fld>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More and more households are turning to streaming…</a:t>
            </a:r>
            <a:endParaRPr lang="en-US" dirty="0"/>
          </a:p>
        </p:txBody>
      </p:sp>
      <p:sp>
        <p:nvSpPr>
          <p:cNvPr id="3" name="Content Placeholder 2"/>
          <p:cNvSpPr>
            <a:spLocks noGrp="1"/>
          </p:cNvSpPr>
          <p:nvPr>
            <p:ph idx="1"/>
          </p:nvPr>
        </p:nvSpPr>
        <p:spPr/>
        <p:txBody>
          <a:bodyPr>
            <a:normAutofit/>
          </a:bodyPr>
          <a:lstStyle/>
          <a:p>
            <a:pPr lvl="0">
              <a:buNone/>
            </a:pPr>
            <a:r>
              <a:rPr lang="en-US" sz="4400" kern="1200" baseline="0" dirty="0" smtClean="0">
                <a:solidFill>
                  <a:schemeClr val="tx1"/>
                </a:solidFill>
                <a:latin typeface="+mj-lt"/>
                <a:ea typeface="+mj-ea"/>
                <a:cs typeface="+mj-cs"/>
              </a:rPr>
              <a:t>In 2013: </a:t>
            </a:r>
          </a:p>
          <a:p>
            <a:pPr lvl="0"/>
            <a:r>
              <a:rPr lang="en-US" sz="4400" kern="1200" baseline="0" dirty="0" smtClean="0">
                <a:solidFill>
                  <a:schemeClr val="tx1"/>
                </a:solidFill>
                <a:latin typeface="+mj-lt"/>
                <a:ea typeface="+mj-ea"/>
                <a:cs typeface="+mj-cs"/>
              </a:rPr>
              <a:t>900,000 U.S. households dropped their cable service</a:t>
            </a:r>
          </a:p>
          <a:p>
            <a:pPr lvl="0"/>
            <a:r>
              <a:rPr lang="en-US" sz="4400" kern="1200" baseline="0" dirty="0" smtClean="0">
                <a:solidFill>
                  <a:schemeClr val="tx1"/>
                </a:solidFill>
                <a:latin typeface="+mj-lt"/>
                <a:ea typeface="+mj-ea"/>
                <a:cs typeface="+mj-cs"/>
              </a:rPr>
              <a:t>TV-less households tripled since the previous year</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4</a:t>
            </a:fld>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sz="4000" dirty="0" smtClean="0"/>
              <a:t>The Internet</a:t>
            </a:r>
          </a:p>
          <a:p>
            <a:r>
              <a:rPr lang="en-US" sz="4000" dirty="0" smtClean="0"/>
              <a:t>Internet Streaming services such as Amazon Prime, </a:t>
            </a:r>
            <a:r>
              <a:rPr lang="en-US" sz="4000" dirty="0" err="1" smtClean="0"/>
              <a:t>Hulu</a:t>
            </a:r>
            <a:r>
              <a:rPr lang="en-US" sz="4000" dirty="0" smtClean="0"/>
              <a:t>, Netflix</a:t>
            </a:r>
          </a:p>
          <a:p>
            <a:r>
              <a:rPr lang="en-US" sz="4000" dirty="0" smtClean="0"/>
              <a:t>And from July 2013 – July 2014, the average cable TV bill went up by 5.8%</a:t>
            </a:r>
            <a:endParaRPr lang="en-US" sz="4000" dirty="0"/>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5</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Tonight We Will Cover…</a:t>
            </a:r>
            <a:endParaRPr lang="en-US" dirty="0"/>
          </a:p>
        </p:txBody>
      </p:sp>
      <p:sp>
        <p:nvSpPr>
          <p:cNvPr id="3" name="Content Placeholder 2"/>
          <p:cNvSpPr>
            <a:spLocks noGrp="1"/>
          </p:cNvSpPr>
          <p:nvPr>
            <p:ph idx="1"/>
          </p:nvPr>
        </p:nvSpPr>
        <p:spPr/>
        <p:txBody>
          <a:bodyPr>
            <a:normAutofit/>
          </a:bodyPr>
          <a:lstStyle/>
          <a:p>
            <a:pPr marL="514350" marR="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kern="1200" baseline="0" dirty="0" smtClean="0">
                <a:solidFill>
                  <a:schemeClr val="tx1"/>
                </a:solidFill>
                <a:latin typeface="+mn-lt"/>
                <a:ea typeface="+mn-ea"/>
                <a:cs typeface="+mn-cs"/>
              </a:rPr>
              <a:t>Subscription or pay-as-you-go content providers</a:t>
            </a:r>
          </a:p>
          <a:p>
            <a:pPr marL="514350" marR="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kern="1200" baseline="0" dirty="0" smtClean="0">
                <a:solidFill>
                  <a:schemeClr val="tx1"/>
                </a:solidFill>
                <a:latin typeface="+mn-lt"/>
                <a:ea typeface="+mn-ea"/>
                <a:cs typeface="+mn-cs"/>
              </a:rPr>
              <a:t>Devices that allow streaming to TV</a:t>
            </a:r>
          </a:p>
          <a:p>
            <a:pPr marL="514350" marR="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kern="1200" baseline="0" dirty="0" smtClean="0">
                <a:solidFill>
                  <a:schemeClr val="tx1"/>
                </a:solidFill>
                <a:latin typeface="+mn-lt"/>
                <a:ea typeface="+mn-ea"/>
                <a:cs typeface="+mn-cs"/>
              </a:rPr>
              <a:t>Digital antennas </a:t>
            </a:r>
          </a:p>
          <a:p>
            <a:pPr marL="514350" marR="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kern="1200" baseline="0" dirty="0" smtClean="0">
                <a:solidFill>
                  <a:schemeClr val="tx1"/>
                </a:solidFill>
                <a:latin typeface="+mn-lt"/>
                <a:ea typeface="+mn-ea"/>
                <a:cs typeface="+mn-cs"/>
              </a:rPr>
              <a:t>What you can get with your library card</a:t>
            </a:r>
            <a:endParaRPr lang="en-US" sz="3600" dirty="0" smtClean="0"/>
          </a:p>
        </p:txBody>
      </p:sp>
      <p:sp>
        <p:nvSpPr>
          <p:cNvPr id="6" name="Slide Number Placeholder 5"/>
          <p:cNvSpPr>
            <a:spLocks noGrp="1"/>
          </p:cNvSpPr>
          <p:nvPr>
            <p:ph type="sldNum" sz="quarter" idx="12"/>
          </p:nvPr>
        </p:nvSpPr>
        <p:spPr/>
        <p:txBody>
          <a:bodyPr/>
          <a:lstStyle/>
          <a:p>
            <a:pPr algn="l"/>
            <a:fld id="{FA3217BD-6E03-44A3-9DD3-68FB453C69EC}" type="slidenum">
              <a:rPr lang="en-US" smtClean="0"/>
              <a:pPr algn="l"/>
              <a:t>6</a:t>
            </a:fld>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What is streaming video?</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4400" kern="1200" baseline="0" dirty="0" smtClean="0">
                <a:solidFill>
                  <a:schemeClr val="tx1"/>
                </a:solidFill>
                <a:latin typeface="+mj-lt"/>
                <a:ea typeface="+mj-ea"/>
                <a:cs typeface="+mj-cs"/>
              </a:rPr>
              <a:t>Video is played immediately after data is received</a:t>
            </a:r>
          </a:p>
          <a:p>
            <a:pPr lvl="0"/>
            <a:r>
              <a:rPr lang="en-US" sz="4400" kern="1200" baseline="0" dirty="0" smtClean="0">
                <a:solidFill>
                  <a:schemeClr val="tx1"/>
                </a:solidFill>
                <a:latin typeface="+mj-lt"/>
                <a:ea typeface="+mj-ea"/>
                <a:cs typeface="+mj-cs"/>
              </a:rPr>
              <a:t>File is not stored permanently in the destination device - no downloading takes place</a:t>
            </a:r>
          </a:p>
          <a:p>
            <a:pPr lvl="0">
              <a:buNone/>
            </a:pPr>
            <a:endParaRPr lang="en-US" sz="4400" kern="1200" baseline="0" dirty="0" smtClean="0">
              <a:solidFill>
                <a:schemeClr val="tx1"/>
              </a:solidFill>
              <a:latin typeface="+mj-lt"/>
              <a:ea typeface="+mj-ea"/>
              <a:cs typeface="+mj-cs"/>
            </a:endParaRPr>
          </a:p>
          <a:p>
            <a:pPr lvl="0">
              <a:buNone/>
            </a:pPr>
            <a:r>
              <a:rPr lang="en-US" sz="4400" kern="1200" baseline="0" dirty="0" smtClean="0">
                <a:solidFill>
                  <a:schemeClr val="tx1"/>
                </a:solidFill>
                <a:latin typeface="+mj-lt"/>
                <a:ea typeface="+mj-ea"/>
                <a:cs typeface="+mj-cs"/>
              </a:rPr>
              <a:t>Ever watch a YouTube video? </a:t>
            </a:r>
          </a:p>
          <a:p>
            <a:pPr lvl="0"/>
            <a:r>
              <a:rPr lang="en-US" sz="4400" kern="1200" baseline="0" dirty="0" smtClean="0">
                <a:solidFill>
                  <a:schemeClr val="tx1"/>
                </a:solidFill>
                <a:latin typeface="+mj-lt"/>
                <a:ea typeface="+mj-ea"/>
                <a:cs typeface="+mj-cs"/>
              </a:rPr>
              <a:t>Streaming video!</a:t>
            </a: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7</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lvl="0"/>
            <a:r>
              <a:rPr lang="en-US" dirty="0" smtClean="0"/>
              <a:t>You will need 2 things for Streaming Video:</a:t>
            </a:r>
            <a:endParaRPr lang="en-US" dirty="0"/>
          </a:p>
        </p:txBody>
      </p:sp>
      <p:sp>
        <p:nvSpPr>
          <p:cNvPr id="3" name="Content Placeholder 2"/>
          <p:cNvSpPr>
            <a:spLocks noGrp="1"/>
          </p:cNvSpPr>
          <p:nvPr>
            <p:ph sz="half" idx="1"/>
          </p:nvPr>
        </p:nvSpPr>
        <p:spPr>
          <a:xfrm>
            <a:off x="457200" y="1905000"/>
            <a:ext cx="4038600" cy="4221163"/>
          </a:xfrm>
        </p:spPr>
        <p:txBody>
          <a:bodyPr/>
          <a:lstStyle/>
          <a:p>
            <a:pPr marL="742950" lvl="0" indent="-742950">
              <a:buFont typeface="+mj-lt"/>
              <a:buAutoNum type="arabicPeriod"/>
            </a:pPr>
            <a:r>
              <a:rPr lang="en-US" sz="4400" b="1" kern="1200" baseline="0" dirty="0" smtClean="0">
                <a:solidFill>
                  <a:schemeClr val="tx1"/>
                </a:solidFill>
                <a:latin typeface="+mj-lt"/>
                <a:ea typeface="+mj-ea"/>
                <a:cs typeface="+mj-cs"/>
              </a:rPr>
              <a:t>Content Provider</a:t>
            </a:r>
          </a:p>
        </p:txBody>
      </p:sp>
      <p:sp>
        <p:nvSpPr>
          <p:cNvPr id="4" name="Content Placeholder 3"/>
          <p:cNvSpPr>
            <a:spLocks noGrp="1"/>
          </p:cNvSpPr>
          <p:nvPr>
            <p:ph sz="half" idx="2"/>
          </p:nvPr>
        </p:nvSpPr>
        <p:spPr>
          <a:xfrm>
            <a:off x="4648200" y="1905000"/>
            <a:ext cx="4038600" cy="4144963"/>
          </a:xfrm>
        </p:spPr>
        <p:txBody>
          <a:bodyPr/>
          <a:lstStyle/>
          <a:p>
            <a:pPr marL="742950" indent="-742950">
              <a:buFont typeface="+mj-lt"/>
              <a:buAutoNum type="arabicPeriod" startAt="2"/>
            </a:pPr>
            <a:r>
              <a:rPr lang="en-US" sz="4400" b="1" dirty="0" smtClean="0">
                <a:latin typeface="+mj-lt"/>
                <a:ea typeface="+mj-ea"/>
                <a:cs typeface="+mj-cs"/>
              </a:rPr>
              <a:t>Device</a:t>
            </a:r>
          </a:p>
          <a:p>
            <a:endParaRPr lang="en-US" dirty="0"/>
          </a:p>
        </p:txBody>
      </p:sp>
      <p:sp>
        <p:nvSpPr>
          <p:cNvPr id="5" name="Slide Number Placeholder 4"/>
          <p:cNvSpPr>
            <a:spLocks noGrp="1"/>
          </p:cNvSpPr>
          <p:nvPr>
            <p:ph type="sldNum" sz="quarter" idx="12"/>
          </p:nvPr>
        </p:nvSpPr>
        <p:spPr>
          <a:xfrm>
            <a:off x="457200" y="6324600"/>
            <a:ext cx="2133600" cy="365125"/>
          </a:xfrm>
        </p:spPr>
        <p:txBody>
          <a:bodyPr/>
          <a:lstStyle/>
          <a:p>
            <a:pPr algn="l"/>
            <a:fld id="{FA3217BD-6E03-44A3-9DD3-68FB453C69EC}" type="slidenum">
              <a:rPr lang="en-US" smtClean="0"/>
              <a:pPr algn="l"/>
              <a:t>8</a:t>
            </a:fld>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3 Digital Distribution Strategies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z="4400" kern="1200" baseline="0" dirty="0" smtClean="0">
                <a:solidFill>
                  <a:schemeClr val="tx1"/>
                </a:solidFill>
                <a:latin typeface="+mj-lt"/>
                <a:ea typeface="+mj-ea"/>
                <a:cs typeface="+mj-cs"/>
              </a:rPr>
              <a:t>Direct-to-consumer</a:t>
            </a:r>
          </a:p>
          <a:p>
            <a:pPr lvl="1">
              <a:buFont typeface="Wingdings" pitchFamily="2" charset="2"/>
              <a:buChar char="q"/>
            </a:pPr>
            <a:r>
              <a:rPr lang="en-US" sz="4000" dirty="0" smtClean="0">
                <a:latin typeface="+mj-lt"/>
                <a:ea typeface="+mj-ea"/>
                <a:cs typeface="+mj-cs"/>
              </a:rPr>
              <a:t>HBO Now</a:t>
            </a:r>
          </a:p>
          <a:p>
            <a:pPr lvl="1">
              <a:buFont typeface="Wingdings" pitchFamily="2" charset="2"/>
              <a:buChar char="q"/>
            </a:pPr>
            <a:r>
              <a:rPr lang="en-US" sz="4000" kern="1200" baseline="0" dirty="0" smtClean="0">
                <a:solidFill>
                  <a:schemeClr val="tx1"/>
                </a:solidFill>
                <a:latin typeface="+mj-lt"/>
                <a:ea typeface="+mj-ea"/>
                <a:cs typeface="+mj-cs"/>
              </a:rPr>
              <a:t>CBS All Access</a:t>
            </a:r>
            <a:endParaRPr lang="en-US" sz="4000" kern="1200" baseline="0" dirty="0" smtClean="0">
              <a:solidFill>
                <a:schemeClr val="tx1"/>
              </a:solidFill>
              <a:latin typeface="+mj-lt"/>
              <a:ea typeface="+mj-ea"/>
              <a:cs typeface="+mj-cs"/>
            </a:endParaRPr>
          </a:p>
          <a:p>
            <a:pPr lvl="0"/>
            <a:r>
              <a:rPr lang="en-US" sz="4400" kern="1200" baseline="0" dirty="0" smtClean="0">
                <a:solidFill>
                  <a:schemeClr val="tx1"/>
                </a:solidFill>
                <a:latin typeface="+mj-lt"/>
                <a:ea typeface="+mj-ea"/>
                <a:cs typeface="+mj-cs"/>
              </a:rPr>
              <a:t>Indirect (aggregators)</a:t>
            </a:r>
          </a:p>
          <a:p>
            <a:pPr lvl="1">
              <a:buFont typeface="Wingdings" pitchFamily="2" charset="2"/>
              <a:buChar char="q"/>
            </a:pPr>
            <a:r>
              <a:rPr lang="en-US" sz="4000" dirty="0" smtClean="0">
                <a:latin typeface="+mj-lt"/>
                <a:ea typeface="+mj-ea"/>
                <a:cs typeface="+mj-cs"/>
              </a:rPr>
              <a:t>Netflix</a:t>
            </a:r>
          </a:p>
          <a:p>
            <a:pPr lvl="1">
              <a:buFont typeface="Wingdings" pitchFamily="2" charset="2"/>
              <a:buChar char="q"/>
            </a:pPr>
            <a:r>
              <a:rPr lang="en-US" sz="4000" dirty="0" smtClean="0">
                <a:latin typeface="+mj-lt"/>
                <a:ea typeface="+mj-ea"/>
                <a:cs typeface="+mj-cs"/>
              </a:rPr>
              <a:t>Amazon </a:t>
            </a:r>
            <a:r>
              <a:rPr lang="en-US" sz="4000" kern="1200" baseline="0" dirty="0" smtClean="0">
                <a:solidFill>
                  <a:schemeClr val="tx1"/>
                </a:solidFill>
                <a:latin typeface="+mj-lt"/>
                <a:ea typeface="+mj-ea"/>
                <a:cs typeface="+mj-cs"/>
              </a:rPr>
              <a:t>Prime</a:t>
            </a:r>
          </a:p>
          <a:p>
            <a:pPr lvl="1">
              <a:buFont typeface="Wingdings" pitchFamily="2" charset="2"/>
              <a:buChar char="q"/>
            </a:pPr>
            <a:r>
              <a:rPr lang="en-US" sz="4000" dirty="0" smtClean="0">
                <a:latin typeface="+mj-lt"/>
                <a:ea typeface="+mj-ea"/>
                <a:cs typeface="+mj-cs"/>
              </a:rPr>
              <a:t>Pay TV service via cable </a:t>
            </a:r>
            <a:r>
              <a:rPr lang="en-US" sz="4000" smtClean="0">
                <a:latin typeface="+mj-lt"/>
                <a:ea typeface="+mj-ea"/>
                <a:cs typeface="+mj-cs"/>
              </a:rPr>
              <a:t>or satellite</a:t>
            </a:r>
            <a:endParaRPr lang="en-US" sz="4000" kern="1200" baseline="0" dirty="0" smtClean="0">
              <a:solidFill>
                <a:schemeClr val="tx1"/>
              </a:solidFill>
              <a:latin typeface="+mj-lt"/>
              <a:ea typeface="+mj-ea"/>
              <a:cs typeface="+mj-cs"/>
            </a:endParaRPr>
          </a:p>
          <a:p>
            <a:pPr lvl="0"/>
            <a:r>
              <a:rPr lang="en-US" sz="4400" dirty="0" smtClean="0">
                <a:latin typeface="+mj-lt"/>
                <a:ea typeface="+mj-ea"/>
                <a:cs typeface="+mj-cs"/>
              </a:rPr>
              <a:t>Joint-owned</a:t>
            </a:r>
          </a:p>
          <a:p>
            <a:pPr lvl="1">
              <a:buFont typeface="Wingdings" pitchFamily="2" charset="2"/>
              <a:buChar char="q"/>
            </a:pPr>
            <a:r>
              <a:rPr lang="en-US" sz="4000" kern="1200" baseline="0" dirty="0" err="1" smtClean="0">
                <a:solidFill>
                  <a:schemeClr val="tx1"/>
                </a:solidFill>
                <a:latin typeface="+mj-lt"/>
                <a:ea typeface="+mj-ea"/>
                <a:cs typeface="+mj-cs"/>
              </a:rPr>
              <a:t>Hulu</a:t>
            </a:r>
            <a:r>
              <a:rPr lang="en-US" sz="4000" kern="1200" dirty="0" smtClean="0">
                <a:solidFill>
                  <a:schemeClr val="tx1"/>
                </a:solidFill>
                <a:latin typeface="+mj-lt"/>
                <a:ea typeface="+mj-ea"/>
                <a:cs typeface="+mj-cs"/>
              </a:rPr>
              <a:t> (owned by NBC, Disney &amp; Fox)</a:t>
            </a:r>
            <a:endParaRPr lang="en-US" sz="4000" kern="1200" baseline="0" dirty="0" smtClean="0">
              <a:solidFill>
                <a:schemeClr val="tx1"/>
              </a:solidFill>
              <a:latin typeface="+mj-lt"/>
              <a:ea typeface="+mj-ea"/>
              <a:cs typeface="+mj-cs"/>
            </a:endParaRPr>
          </a:p>
          <a:p>
            <a:pPr lvl="0">
              <a:buNone/>
            </a:pPr>
            <a:endParaRPr lang="en-US" sz="4400" kern="1200" baseline="0" dirty="0" smtClean="0">
              <a:solidFill>
                <a:schemeClr val="tx1"/>
              </a:solidFill>
              <a:latin typeface="+mj-lt"/>
              <a:ea typeface="+mj-ea"/>
              <a:cs typeface="+mj-cs"/>
            </a:endParaRPr>
          </a:p>
        </p:txBody>
      </p:sp>
      <p:sp>
        <p:nvSpPr>
          <p:cNvPr id="4" name="Slide Number Placeholder 3"/>
          <p:cNvSpPr>
            <a:spLocks noGrp="1"/>
          </p:cNvSpPr>
          <p:nvPr>
            <p:ph type="sldNum" sz="quarter" idx="12"/>
          </p:nvPr>
        </p:nvSpPr>
        <p:spPr/>
        <p:txBody>
          <a:bodyPr/>
          <a:lstStyle/>
          <a:p>
            <a:pPr algn="l"/>
            <a:fld id="{FA3217BD-6E03-44A3-9DD3-68FB453C69EC}" type="slidenum">
              <a:rPr lang="en-US" smtClean="0"/>
              <a:pPr algn="l"/>
              <a:t>9</a:t>
            </a:fld>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PL_Logo">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CLPL_Logo</Template>
  <TotalTime>790</TotalTime>
  <Words>1489</Words>
  <Application>Microsoft Office PowerPoint</Application>
  <PresentationFormat>On-screen Show (4:3)</PresentationFormat>
  <Paragraphs>242</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CLPL_Logo</vt:lpstr>
      <vt:lpstr>Cutting the Cable Cord</vt:lpstr>
      <vt:lpstr>Disclaimers</vt:lpstr>
      <vt:lpstr>True or False? </vt:lpstr>
      <vt:lpstr>More and more households are turning to streaming…</vt:lpstr>
      <vt:lpstr>Why?</vt:lpstr>
      <vt:lpstr>Tonight We Will Cover…</vt:lpstr>
      <vt:lpstr>What is streaming video?</vt:lpstr>
      <vt:lpstr>You will need 2 things for Streaming Video:</vt:lpstr>
      <vt:lpstr>3 Digital Distribution Strategies</vt:lpstr>
      <vt:lpstr>Content Providers</vt:lpstr>
      <vt:lpstr>Slide 11</vt:lpstr>
      <vt:lpstr>Slide 12</vt:lpstr>
      <vt:lpstr> </vt:lpstr>
      <vt:lpstr> </vt:lpstr>
      <vt:lpstr> </vt:lpstr>
      <vt:lpstr>Slide 16</vt:lpstr>
      <vt:lpstr> </vt:lpstr>
      <vt:lpstr> </vt:lpstr>
      <vt:lpstr>Slide 19</vt:lpstr>
      <vt:lpstr>Slide 20</vt:lpstr>
      <vt:lpstr>Other Streaming Content Providers</vt:lpstr>
      <vt:lpstr>Not sure where to find your favorite shows? </vt:lpstr>
      <vt:lpstr>Devices (aka media hubs)</vt:lpstr>
      <vt:lpstr> </vt:lpstr>
      <vt:lpstr>Apple TV</vt:lpstr>
      <vt:lpstr>Chromecast </vt:lpstr>
      <vt:lpstr>Roku</vt:lpstr>
      <vt:lpstr>        </vt:lpstr>
      <vt:lpstr>        </vt:lpstr>
      <vt:lpstr>Other Devices</vt:lpstr>
      <vt:lpstr>Digital Antennas</vt:lpstr>
      <vt:lpstr>Cord-Cutting Guides</vt:lpstr>
      <vt:lpstr>At the Library</vt:lpstr>
    </vt:vector>
  </TitlesOfParts>
  <Company>Crystal Lake Public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the Cable Cord</dc:title>
  <dc:creator>nweber</dc:creator>
  <cp:lastModifiedBy>nweber</cp:lastModifiedBy>
  <cp:revision>77</cp:revision>
  <dcterms:created xsi:type="dcterms:W3CDTF">2015-04-08T18:39:22Z</dcterms:created>
  <dcterms:modified xsi:type="dcterms:W3CDTF">2015-04-17T14:57:42Z</dcterms:modified>
</cp:coreProperties>
</file>