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5"/>
  </p:notesMasterIdLst>
  <p:sldIdLst>
    <p:sldId id="256" r:id="rId5"/>
    <p:sldId id="269" r:id="rId6"/>
    <p:sldId id="270" r:id="rId7"/>
    <p:sldId id="271" r:id="rId8"/>
    <p:sldId id="272" r:id="rId9"/>
    <p:sldId id="257" r:id="rId10"/>
    <p:sldId id="267" r:id="rId11"/>
    <p:sldId id="268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58" r:id="rId20"/>
    <p:sldId id="261" r:id="rId21"/>
    <p:sldId id="280" r:id="rId22"/>
    <p:sldId id="282" r:id="rId23"/>
    <p:sldId id="281" r:id="rId24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82" y="2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4F0C95F3-61E7-44B3-B517-6C8CB19D4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10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11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12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13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14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15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16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17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18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19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2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20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3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4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5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6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7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8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CE1D85-ED55-4B69-91CB-FBEA3FF17395}" type="slidenum">
              <a:rPr lang="en-US"/>
              <a:pPr/>
              <a:t>9</a:t>
            </a:fld>
            <a:endParaRPr lang="en-US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77731-0FB3-4770-96A9-9EB6BAE78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30131-5576-4CA4-A7EB-03E5893B0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82AC9-814E-4737-8988-C49052411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1237C-CE13-4B4A-83C8-40CAE31A7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11E7E-B329-4E60-8DB4-E2C09C065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12474-8F6E-40AB-AA99-BC269F8D3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49750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1979613"/>
            <a:ext cx="4351338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6F1F7-9825-487A-B96E-19D69BBA7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68013-6888-4D6D-BFAF-4D7116AE9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277BF-ED5A-4A5F-B638-BEC6467E5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4B3E7-7FC3-4F6B-8E8E-65A135DA3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07371-AAF6-462A-ACE2-919090E23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5122-305F-4241-B92C-6322481A5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3134F-F7DC-40E6-9F06-7C3D98078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AD99F-FB75-40B5-8E19-AF9E528C3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581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581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FD7DD-CC5A-4D0F-A155-3FEFB8657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Setting up Email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15CC-D6ED-4A78-9847-2F089D0AF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B2B61-C129-4F9A-AC31-B5E2E3DE0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A7CAC-BBFA-43C9-BBBA-7C0C46A6B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C2695-7090-4523-B907-D9EE96B0E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49750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1979613"/>
            <a:ext cx="4351338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495FC-4F87-4010-914E-F78BF4A70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5DEF4-0485-4736-B622-719606091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42236-BBB4-478A-BAFF-52CEF033E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50BBA-F78A-4575-BBD1-DDDCF208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07A67-B09F-4A9A-8D80-85BB3FFA7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8F67-80D3-4867-A493-2095DA239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DE9A-C008-4ACB-8052-4B2ADB0D1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2C1DE-EBA3-4760-90D4-362D68B9A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581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581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CEC29-BC5E-4BCC-941F-DD8A937B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7FEEF-03EA-4381-9F8C-8684DC7B2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29103-DF70-42C3-A1D2-0D8FBA43E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02D3-2788-463F-87A3-626572C86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792163"/>
            <a:ext cx="4457700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792163"/>
            <a:ext cx="4459287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41B26-AD41-4164-BD4C-565191FD3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41B91-1182-4F34-A65B-3544A050E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9584D-3D78-4CEA-9DB7-18F8DE372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EC14-0E1C-475C-8491-B0420EC00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6218A-A797-40E4-B866-8A708C520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1038-BED4-4464-9425-3ACBF2D7A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9D5B3-66AB-4BFB-8598-DFB65F25A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290F-6D2A-4310-A823-6D969B350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792163"/>
            <a:ext cx="2266950" cy="6694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792163"/>
            <a:ext cx="6650037" cy="669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EBE1B-14FA-413D-9847-BA5AAE4E5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17DC-549A-47F8-A173-0DC45AA1E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818EF-CF8A-4559-97CB-B9F9AD04B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D12FB-EE5F-4F61-864C-BBEB2E193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6BB0-6E6E-4CCF-87EC-E818B2707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355A3-0F31-4972-8E12-80212F6D8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9D4731D6-12A0-44AA-B4D0-AEA282184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853488" cy="413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-2913063" y="9353550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6000" y="656272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56272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DDFCC54A-47C1-4190-9A8F-593738AF9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04875" y="6172200"/>
            <a:ext cx="1381125" cy="88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8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8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853488" cy="413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56272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6000" y="656272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56272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BC286FC3-60CA-406A-A65C-AD47E5EF9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8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8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622617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792163"/>
            <a:ext cx="9069387" cy="413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3752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3752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3752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fld id="{39B15522-C976-4579-927B-62F156806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bdd.org/wp-content/uploads/2015/06/SettingUpEmail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1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4512" y="1341437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Tech Tuesday: Using the Internet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http://pbdd.org/wp-content/uploads/2015/07/PRC-TechTuesday-UsingTheInternet.pptx</a:t>
            </a:r>
            <a:endParaRPr lang="en-US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0725" y="1979613"/>
            <a:ext cx="8855075" cy="4140200"/>
          </a:xfrm>
        </p:spPr>
        <p:txBody>
          <a:bodyPr anchor="ctr"/>
          <a:lstStyle/>
          <a:p>
            <a:pPr algn="ctr" eaLnBrk="1"/>
            <a:r>
              <a:rPr lang="en-US" dirty="0" smtClean="0"/>
              <a:t>Getting started with</a:t>
            </a:r>
          </a:p>
          <a:p>
            <a:pPr algn="ctr" eaLnBrk="1"/>
            <a:r>
              <a:rPr lang="en-US" dirty="0" smtClean="0"/>
              <a:t>using the Internet for daily activities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10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Life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the Internet (2 of 7)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2" y="2255837"/>
            <a:ext cx="8855075" cy="3962400"/>
          </a:xfrm>
        </p:spPr>
        <p:txBody>
          <a:bodyPr anchor="ctr"/>
          <a:lstStyle/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/>
              <a:t>References</a:t>
            </a:r>
          </a:p>
          <a:p>
            <a:pPr marL="863600" lvl="1" indent="-287338">
              <a:spcAft>
                <a:spcPts val="1425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Libraries </a:t>
            </a:r>
            <a:r>
              <a:rPr lang="en-US" sz="2000" dirty="0" smtClean="0">
                <a:solidFill>
                  <a:srgbClr val="FF0000"/>
                </a:solidFill>
              </a:rPr>
              <a:t>+ catalog/account access + Gutenberg.org, on-line publishers</a:t>
            </a:r>
          </a:p>
          <a:p>
            <a:pPr marL="863600" lvl="1" indent="-287338">
              <a:spcAft>
                <a:spcPts val="1425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Maps </a:t>
            </a:r>
            <a:r>
              <a:rPr lang="en-US" sz="2000" dirty="0" smtClean="0">
                <a:solidFill>
                  <a:srgbClr val="FF0000"/>
                </a:solidFill>
              </a:rPr>
              <a:t>+ Maps.Google.com + GPS</a:t>
            </a:r>
          </a:p>
          <a:p>
            <a:pPr marL="863600" lvl="1" indent="-287338">
              <a:spcAft>
                <a:spcPts val="1425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Phone books </a:t>
            </a:r>
            <a:r>
              <a:rPr lang="en-US" sz="2000" dirty="0" smtClean="0">
                <a:solidFill>
                  <a:srgbClr val="FF0000"/>
                </a:solidFill>
              </a:rPr>
              <a:t>+ 411.com + social network</a:t>
            </a:r>
          </a:p>
          <a:p>
            <a:pPr marL="863600" lvl="1" indent="-287338">
              <a:spcAft>
                <a:spcPts val="1425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Encyclopedias </a:t>
            </a:r>
            <a:r>
              <a:rPr lang="en-US" sz="2000" dirty="0" smtClean="0">
                <a:solidFill>
                  <a:srgbClr val="FF0000"/>
                </a:solidFill>
              </a:rPr>
              <a:t>+ </a:t>
            </a:r>
            <a:r>
              <a:rPr lang="en-US" sz="2000" dirty="0" err="1" smtClean="0">
                <a:solidFill>
                  <a:srgbClr val="FF0000"/>
                </a:solidFill>
              </a:rPr>
              <a:t>WikiPedia</a:t>
            </a:r>
            <a:r>
              <a:rPr lang="en-US" sz="2000" dirty="0" smtClean="0">
                <a:solidFill>
                  <a:srgbClr val="FF0000"/>
                </a:solidFill>
              </a:rPr>
              <a:t>, etc</a:t>
            </a:r>
          </a:p>
          <a:p>
            <a:pPr marL="863600" lvl="1" indent="-287338">
              <a:spcAft>
                <a:spcPts val="1425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Experts </a:t>
            </a:r>
            <a:r>
              <a:rPr lang="en-US" sz="2000" dirty="0" smtClean="0">
                <a:solidFill>
                  <a:srgbClr val="FF0000"/>
                </a:solidFill>
              </a:rPr>
              <a:t>+ forums + FAQ + Ehow.com, Ask.com + on line help chats</a:t>
            </a:r>
          </a:p>
          <a:p>
            <a:pPr marL="863600" lvl="1" indent="-287338">
              <a:spcAft>
                <a:spcPts val="1425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Technical Publications </a:t>
            </a:r>
            <a:r>
              <a:rPr lang="en-US" sz="2000" dirty="0" smtClean="0">
                <a:solidFill>
                  <a:srgbClr val="FF0000"/>
                </a:solidFill>
              </a:rPr>
              <a:t>+ many are on-line</a:t>
            </a:r>
          </a:p>
          <a:p>
            <a:pPr marL="863600" lvl="1" indent="-287338">
              <a:spcAft>
                <a:spcPts val="1425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Cookbooks </a:t>
            </a:r>
            <a:r>
              <a:rPr lang="en-US" sz="2000" dirty="0" smtClean="0">
                <a:solidFill>
                  <a:srgbClr val="FF0000"/>
                </a:solidFill>
              </a:rPr>
              <a:t>+ global recipe sharing</a:t>
            </a:r>
            <a:endParaRPr lang="en-US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11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Life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the Internet (3 of 7)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2" y="2255837"/>
            <a:ext cx="8855075" cy="3962400"/>
          </a:xfrm>
        </p:spPr>
        <p:txBody>
          <a:bodyPr anchor="ctr"/>
          <a:lstStyle/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Personal Organizing Systems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Calendar </a:t>
            </a:r>
            <a:r>
              <a:rPr lang="en-US" sz="2400" dirty="0" smtClean="0">
                <a:solidFill>
                  <a:srgbClr val="FF0000"/>
                </a:solidFill>
              </a:rPr>
              <a:t>+ cloud storage, shared visibility (Calendar.Google.com + Doodle.com)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Address Book </a:t>
            </a:r>
            <a:r>
              <a:rPr lang="en-US" sz="2400" dirty="0" smtClean="0">
                <a:solidFill>
                  <a:srgbClr val="FF0000"/>
                </a:solidFill>
              </a:rPr>
              <a:t>+ cloud storage, synchronizing with cell phone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Checkbook</a:t>
            </a:r>
            <a:r>
              <a:rPr lang="en-US" sz="2400" dirty="0" smtClean="0">
                <a:solidFill>
                  <a:srgbClr val="FF0000"/>
                </a:solidFill>
              </a:rPr>
              <a:t> + transaction history, electronic payments + balance accounts + deposit checks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Household  management </a:t>
            </a:r>
            <a:r>
              <a:rPr lang="en-US" sz="2400" dirty="0" smtClean="0">
                <a:solidFill>
                  <a:srgbClr val="FF0000"/>
                </a:solidFill>
              </a:rPr>
              <a:t>+ ISP bill + manage utility bills + “smart house” devices</a:t>
            </a:r>
          </a:p>
          <a:p>
            <a:pPr eaLnBrk="1">
              <a:buFont typeface="Arial" pitchFamily="34" charset="0"/>
              <a:buChar char="•"/>
            </a:pPr>
            <a:r>
              <a:rPr lang="en-US" sz="2400" dirty="0" smtClean="0"/>
              <a:t>Restaurants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Recommendations, Reservations, Waiting in line, Menu, Ordering</a:t>
            </a:r>
            <a:r>
              <a:rPr lang="en-US" sz="2400" dirty="0" smtClean="0">
                <a:solidFill>
                  <a:srgbClr val="FF0000"/>
                </a:solidFill>
              </a:rPr>
              <a:t> + all this on-line</a:t>
            </a:r>
            <a:endParaRPr lang="en-US" sz="2400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12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Life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the Internet (4 of 7)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2" y="2255837"/>
            <a:ext cx="8855075" cy="3962400"/>
          </a:xfrm>
        </p:spPr>
        <p:txBody>
          <a:bodyPr anchor="ctr"/>
          <a:lstStyle/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Traditional Social Networks </a:t>
            </a:r>
            <a:r>
              <a:rPr lang="en-US" sz="2000" dirty="0" smtClean="0">
                <a:solidFill>
                  <a:srgbClr val="FF0000"/>
                </a:solidFill>
              </a:rPr>
              <a:t>+ </a:t>
            </a:r>
            <a:r>
              <a:rPr lang="en-US" sz="2000" dirty="0" err="1" smtClean="0">
                <a:solidFill>
                  <a:srgbClr val="FF0000"/>
                </a:solidFill>
              </a:rPr>
              <a:t>FaceBook</a:t>
            </a:r>
            <a:r>
              <a:rPr lang="en-US" sz="2000" dirty="0" smtClean="0">
                <a:solidFill>
                  <a:srgbClr val="FF0000"/>
                </a:solidFill>
              </a:rPr>
              <a:t> + </a:t>
            </a:r>
            <a:r>
              <a:rPr lang="en-US" sz="2000" dirty="0" err="1" smtClean="0">
                <a:solidFill>
                  <a:srgbClr val="FF0000"/>
                </a:solidFill>
              </a:rPr>
              <a:t>Pinterest</a:t>
            </a:r>
            <a:r>
              <a:rPr lang="en-US" sz="2000" dirty="0" smtClean="0">
                <a:solidFill>
                  <a:srgbClr val="FF0000"/>
                </a:solidFill>
              </a:rPr>
              <a:t> + </a:t>
            </a:r>
            <a:r>
              <a:rPr lang="en-US" sz="2000" dirty="0" err="1" smtClean="0">
                <a:solidFill>
                  <a:srgbClr val="FF0000"/>
                </a:solidFill>
              </a:rPr>
              <a:t>Instagram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Telephone calls</a:t>
            </a:r>
            <a:r>
              <a:rPr lang="en-US" sz="2000" dirty="0" smtClean="0">
                <a:solidFill>
                  <a:srgbClr val="FF0000"/>
                </a:solidFill>
              </a:rPr>
              <a:t> + Skype + internet phones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Letters</a:t>
            </a:r>
            <a:r>
              <a:rPr lang="en-US" sz="2000" dirty="0" smtClean="0">
                <a:solidFill>
                  <a:srgbClr val="FF0000"/>
                </a:solidFill>
              </a:rPr>
              <a:t> + email + messaging systems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Dating </a:t>
            </a:r>
            <a:r>
              <a:rPr lang="en-US" sz="2000" dirty="0" smtClean="0">
                <a:solidFill>
                  <a:srgbClr val="FF0000"/>
                </a:solidFill>
              </a:rPr>
              <a:t>+ Match.com, Tinder, FarmersOnly.com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Passing notes</a:t>
            </a:r>
            <a:r>
              <a:rPr lang="en-US" sz="2000" dirty="0" smtClean="0">
                <a:solidFill>
                  <a:srgbClr val="FF0000"/>
                </a:solidFill>
              </a:rPr>
              <a:t> + Internet Chat 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Games</a:t>
            </a:r>
            <a:r>
              <a:rPr lang="en-US" sz="2000" dirty="0" smtClean="0">
                <a:solidFill>
                  <a:srgbClr val="FF0000"/>
                </a:solidFill>
              </a:rPr>
              <a:t> + on-line games (real-time &amp; </a:t>
            </a:r>
            <a:r>
              <a:rPr lang="en-US" sz="2000" dirty="0" err="1" smtClean="0">
                <a:solidFill>
                  <a:srgbClr val="FF0000"/>
                </a:solidFill>
              </a:rPr>
              <a:t>async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Discussions </a:t>
            </a:r>
            <a:r>
              <a:rPr lang="en-US" sz="2000" dirty="0" smtClean="0">
                <a:solidFill>
                  <a:srgbClr val="FF0000"/>
                </a:solidFill>
              </a:rPr>
              <a:t>+ forums, archives, links, Twitter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Preachers</a:t>
            </a:r>
            <a:r>
              <a:rPr lang="en-US" sz="2000" dirty="0" smtClean="0">
                <a:solidFill>
                  <a:srgbClr val="FF0000"/>
                </a:solidFill>
              </a:rPr>
              <a:t> + distributed congregations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Teachers</a:t>
            </a:r>
            <a:r>
              <a:rPr lang="en-US" sz="2000" dirty="0" smtClean="0">
                <a:solidFill>
                  <a:srgbClr val="FF0000"/>
                </a:solidFill>
              </a:rPr>
              <a:t> + tutorials, on-line classes, certifications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Gossip</a:t>
            </a:r>
            <a:r>
              <a:rPr lang="en-US" sz="2000" dirty="0" smtClean="0">
                <a:solidFill>
                  <a:srgbClr val="FF0000"/>
                </a:solidFill>
              </a:rPr>
              <a:t> + persistence + wider availability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Party Invitations</a:t>
            </a:r>
            <a:r>
              <a:rPr lang="en-US" sz="2000" dirty="0" smtClean="0">
                <a:solidFill>
                  <a:srgbClr val="FF0000"/>
                </a:solidFill>
              </a:rPr>
              <a:t> + </a:t>
            </a:r>
            <a:r>
              <a:rPr lang="en-US" sz="2000" dirty="0" err="1" smtClean="0">
                <a:solidFill>
                  <a:srgbClr val="FF0000"/>
                </a:solidFill>
              </a:rPr>
              <a:t>Evite</a:t>
            </a:r>
            <a:r>
              <a:rPr lang="en-US" sz="2000" dirty="0" smtClean="0">
                <a:solidFill>
                  <a:srgbClr val="FF0000"/>
                </a:solidFill>
              </a:rPr>
              <a:t> (responses, updates)</a:t>
            </a:r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13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Life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the Internet (5 of 7)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2" y="2255837"/>
            <a:ext cx="8855075" cy="3962400"/>
          </a:xfrm>
        </p:spPr>
        <p:txBody>
          <a:bodyPr anchor="ctr"/>
          <a:lstStyle/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Professional Networks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Resume sharing </a:t>
            </a:r>
            <a:r>
              <a:rPr lang="en-US" sz="2400" dirty="0" smtClean="0">
                <a:solidFill>
                  <a:srgbClr val="FF0000"/>
                </a:solidFill>
              </a:rPr>
              <a:t>+ Monster, Dice, LinkedIn</a:t>
            </a:r>
            <a:endParaRPr lang="en-US" sz="2400" dirty="0" smtClean="0"/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Letters of Recommendation</a:t>
            </a:r>
            <a:r>
              <a:rPr lang="en-US" sz="2400" dirty="0" smtClean="0">
                <a:solidFill>
                  <a:srgbClr val="FF0000"/>
                </a:solidFill>
              </a:rPr>
              <a:t> + LinkedIn</a:t>
            </a:r>
            <a:endParaRPr lang="en-US" sz="2400" dirty="0" smtClean="0"/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Word-of-mouth job openings</a:t>
            </a:r>
            <a:r>
              <a:rPr lang="en-US" sz="2400" dirty="0" smtClean="0">
                <a:solidFill>
                  <a:srgbClr val="FF0000"/>
                </a:solidFill>
              </a:rPr>
              <a:t> + Referrals</a:t>
            </a:r>
            <a:endParaRPr lang="en-US" sz="2400" dirty="0" smtClean="0"/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Background Checks </a:t>
            </a:r>
            <a:r>
              <a:rPr lang="en-US" sz="2400" dirty="0" smtClean="0">
                <a:solidFill>
                  <a:srgbClr val="FF0000"/>
                </a:solidFill>
              </a:rPr>
              <a:t>+ Google Searches</a:t>
            </a:r>
            <a:endParaRPr lang="en-US" sz="2400" dirty="0" smtClean="0"/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“Old boys club” </a:t>
            </a:r>
            <a:r>
              <a:rPr lang="en-US" sz="2400" dirty="0" smtClean="0">
                <a:solidFill>
                  <a:srgbClr val="FF0000"/>
                </a:solidFill>
              </a:rPr>
              <a:t>+ LinkedIn Connections degrees</a:t>
            </a:r>
            <a:endParaRPr lang="en-US" sz="2400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14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Life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the Internet (6 of 7)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2" y="2255837"/>
            <a:ext cx="8855075" cy="3962400"/>
          </a:xfrm>
        </p:spPr>
        <p:txBody>
          <a:bodyPr anchor="ctr"/>
          <a:lstStyle/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Stores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Bookstores</a:t>
            </a:r>
            <a:r>
              <a:rPr lang="en-US" sz="2400" dirty="0" smtClean="0">
                <a:solidFill>
                  <a:srgbClr val="FF0000"/>
                </a:solidFill>
              </a:rPr>
              <a:t> + Amazon.com, etc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Record Stores</a:t>
            </a:r>
            <a:r>
              <a:rPr lang="en-US" sz="2400" dirty="0" smtClean="0">
                <a:solidFill>
                  <a:srgbClr val="FF0000"/>
                </a:solidFill>
              </a:rPr>
              <a:t> + iTunes, Google Play, etc.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Garage Sales</a:t>
            </a:r>
            <a:r>
              <a:rPr lang="en-US" sz="2400" dirty="0" smtClean="0">
                <a:solidFill>
                  <a:srgbClr val="FF0000"/>
                </a:solidFill>
              </a:rPr>
              <a:t>  + eBay + </a:t>
            </a:r>
            <a:r>
              <a:rPr lang="en-US" sz="2400" dirty="0" err="1" smtClean="0">
                <a:solidFill>
                  <a:srgbClr val="FF0000"/>
                </a:solidFill>
              </a:rPr>
              <a:t>freeCycle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Used Car Lots </a:t>
            </a:r>
            <a:r>
              <a:rPr lang="en-US" sz="2400" dirty="0" smtClean="0">
                <a:solidFill>
                  <a:srgbClr val="FF0000"/>
                </a:solidFill>
              </a:rPr>
              <a:t>+ sellers + Edmunds + </a:t>
            </a:r>
            <a:r>
              <a:rPr lang="en-US" sz="2400" dirty="0" err="1" smtClean="0">
                <a:solidFill>
                  <a:srgbClr val="FF0000"/>
                </a:solidFill>
              </a:rPr>
              <a:t>CarFax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Repair Shops</a:t>
            </a:r>
            <a:r>
              <a:rPr lang="en-US" sz="2400" dirty="0" smtClean="0">
                <a:solidFill>
                  <a:srgbClr val="FF0000"/>
                </a:solidFill>
              </a:rPr>
              <a:t> + troubleshooting + buy parts 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Banks</a:t>
            </a:r>
            <a:r>
              <a:rPr lang="en-US" sz="2400" dirty="0" smtClean="0">
                <a:solidFill>
                  <a:srgbClr val="FF0000"/>
                </a:solidFill>
              </a:rPr>
              <a:t> + e-banking + on-line banks + EFT + </a:t>
            </a:r>
            <a:r>
              <a:rPr lang="en-US" sz="2400" dirty="0" err="1" smtClean="0">
                <a:solidFill>
                  <a:srgbClr val="FF0000"/>
                </a:solidFill>
              </a:rPr>
              <a:t>Paypal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Stock Brokers</a:t>
            </a:r>
            <a:r>
              <a:rPr lang="en-US" sz="2400" dirty="0" smtClean="0">
                <a:solidFill>
                  <a:srgbClr val="FF0000"/>
                </a:solidFill>
              </a:rPr>
              <a:t> + low costs + information + e-brokers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Insurance Agents</a:t>
            </a:r>
            <a:r>
              <a:rPr lang="en-US" sz="2400" dirty="0" smtClean="0">
                <a:solidFill>
                  <a:srgbClr val="FF0000"/>
                </a:solidFill>
              </a:rPr>
              <a:t> + quotes + agents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Grocery Store </a:t>
            </a:r>
            <a:r>
              <a:rPr lang="en-US" sz="2400" dirty="0" smtClean="0">
                <a:solidFill>
                  <a:srgbClr val="FF0000"/>
                </a:solidFill>
              </a:rPr>
              <a:t>+ Peapod + Amazon pantry</a:t>
            </a:r>
            <a:endParaRPr lang="en-US" sz="2400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15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Life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the Internet (7 of 7)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2" y="2255837"/>
            <a:ext cx="8855075" cy="3962400"/>
          </a:xfrm>
        </p:spPr>
        <p:txBody>
          <a:bodyPr anchor="ctr"/>
          <a:lstStyle/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Other Things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Foreign Language Dictionaries </a:t>
            </a:r>
            <a:r>
              <a:rPr lang="en-US" sz="2000" dirty="0" smtClean="0">
                <a:solidFill>
                  <a:srgbClr val="FF0000"/>
                </a:solidFill>
              </a:rPr>
              <a:t>+ on-line translation (</a:t>
            </a:r>
            <a:r>
              <a:rPr lang="en-US" sz="2000" dirty="0" err="1" smtClean="0">
                <a:solidFill>
                  <a:srgbClr val="FF0000"/>
                </a:solidFill>
              </a:rPr>
              <a:t>babelfish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translate.google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Exercise </a:t>
            </a:r>
            <a:r>
              <a:rPr lang="en-US" sz="2000" dirty="0" smtClean="0">
                <a:solidFill>
                  <a:srgbClr val="FF0000"/>
                </a:solidFill>
              </a:rPr>
              <a:t>+ tracking &amp; sharing on-line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Informational Brochures</a:t>
            </a:r>
            <a:r>
              <a:rPr lang="en-US" sz="2000" dirty="0" smtClean="0">
                <a:solidFill>
                  <a:srgbClr val="FF0000"/>
                </a:solidFill>
              </a:rPr>
              <a:t> + most on-line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Government Forms</a:t>
            </a:r>
            <a:r>
              <a:rPr lang="en-US" sz="2000" dirty="0" smtClean="0">
                <a:solidFill>
                  <a:srgbClr val="FF0000"/>
                </a:solidFill>
              </a:rPr>
              <a:t> + info, forms, filings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Advertisements</a:t>
            </a:r>
            <a:r>
              <a:rPr lang="en-US" sz="2000" dirty="0" smtClean="0">
                <a:solidFill>
                  <a:srgbClr val="FF0000"/>
                </a:solidFill>
              </a:rPr>
              <a:t>- everywhere, tailored, can be invasive</a:t>
            </a:r>
            <a:r>
              <a:rPr lang="en-US" sz="2000" dirty="0" smtClean="0">
                <a:solidFill>
                  <a:srgbClr val="33CC66"/>
                </a:solidFill>
              </a:rPr>
              <a:t> + software &amp; precautions 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Con Artists –</a:t>
            </a:r>
            <a:r>
              <a:rPr lang="en-US" sz="2000" dirty="0" smtClean="0">
                <a:solidFill>
                  <a:srgbClr val="FF0000"/>
                </a:solidFill>
              </a:rPr>
              <a:t> email, phishing, malware, spyware, hoaxes </a:t>
            </a:r>
            <a:r>
              <a:rPr lang="en-US" sz="2000" dirty="0" smtClean="0">
                <a:solidFill>
                  <a:srgbClr val="33CC66"/>
                </a:solidFill>
              </a:rPr>
              <a:t>+ software &amp; precautions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Pornography</a:t>
            </a:r>
            <a:r>
              <a:rPr lang="en-US" sz="2000" dirty="0" smtClean="0">
                <a:solidFill>
                  <a:srgbClr val="FF0000"/>
                </a:solidFill>
              </a:rPr>
              <a:t> – easy to find, sometimes finds you </a:t>
            </a:r>
            <a:r>
              <a:rPr lang="en-US" sz="2000" dirty="0" smtClean="0">
                <a:solidFill>
                  <a:srgbClr val="33CC66"/>
                </a:solidFill>
              </a:rPr>
              <a:t>+ software &amp; precautions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 dirty="0" smtClean="0"/>
              <a:t>Hoaxes &amp; Chain mail–</a:t>
            </a:r>
            <a:r>
              <a:rPr lang="en-US" sz="2000" dirty="0" smtClean="0">
                <a:solidFill>
                  <a:srgbClr val="FF0000"/>
                </a:solidFill>
              </a:rPr>
              <a:t> + amusement &amp; caring; - mailbox overload &amp; panic  </a:t>
            </a:r>
            <a:r>
              <a:rPr lang="en-US" sz="2000" dirty="0" smtClean="0">
                <a:solidFill>
                  <a:srgbClr val="33CC66"/>
                </a:solidFill>
              </a:rPr>
              <a:t>+ Snopes.com &amp; careful consideration</a:t>
            </a:r>
            <a:endParaRPr lang="en-US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16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Internet Additions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0725" y="1979613"/>
            <a:ext cx="8855075" cy="4140200"/>
          </a:xfrm>
        </p:spPr>
        <p:txBody>
          <a:bodyPr anchor="ctr"/>
          <a:lstStyle/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Cultural Impact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Information flows quickly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Changes happen rapidly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 Internet “memes”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Blurred line between public &amp; private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Social Networking</a:t>
            </a:r>
          </a:p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Technology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Video phone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17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Getting Started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0725" y="1979613"/>
            <a:ext cx="8855075" cy="4140200"/>
          </a:xfrm>
        </p:spPr>
        <p:txBody>
          <a:bodyPr anchor="ctr"/>
          <a:lstStyle/>
          <a:p>
            <a:pPr eaLnBrk="1"/>
            <a:r>
              <a:rPr lang="en-US" dirty="0" smtClean="0"/>
              <a:t>What do I </a:t>
            </a:r>
            <a:r>
              <a:rPr lang="en-US" dirty="0" smtClean="0"/>
              <a:t>need:</a:t>
            </a:r>
            <a:endParaRPr lang="en-US" dirty="0" smtClean="0"/>
          </a:p>
          <a:p>
            <a:pPr eaLnBrk="1">
              <a:buFont typeface="Arial" pitchFamily="34" charset="0"/>
              <a:buChar char="•"/>
            </a:pPr>
            <a:r>
              <a:rPr lang="en-US" dirty="0" smtClean="0"/>
              <a:t>A device (computer, tablet, phone)</a:t>
            </a:r>
          </a:p>
          <a:p>
            <a:pPr eaLnBrk="1">
              <a:buFont typeface="Arial" pitchFamily="34" charset="0"/>
              <a:buChar char="•"/>
            </a:pPr>
            <a:r>
              <a:rPr lang="en-US" dirty="0" smtClean="0"/>
              <a:t>An internet service provider</a:t>
            </a:r>
          </a:p>
          <a:p>
            <a:pPr eaLnBrk="1">
              <a:buFont typeface="Arial" pitchFamily="34" charset="0"/>
              <a:buChar char="•"/>
            </a:pPr>
            <a:r>
              <a:rPr lang="en-US" dirty="0" smtClean="0"/>
              <a:t>A web browser</a:t>
            </a:r>
          </a:p>
          <a:p>
            <a:pPr eaLnBrk="1">
              <a:buFont typeface="Arial" pitchFamily="34" charset="0"/>
              <a:buChar char="•"/>
            </a:pPr>
            <a:r>
              <a:rPr lang="en-US" dirty="0" smtClean="0"/>
              <a:t>Website destination or google.com</a:t>
            </a:r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18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Most Important Parts of Web Browser</a:t>
            </a:r>
            <a:endParaRPr lang="en-US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0725" y="1979613"/>
            <a:ext cx="8855075" cy="4140200"/>
          </a:xfrm>
        </p:spPr>
        <p:txBody>
          <a:bodyPr anchor="ctr"/>
          <a:lstStyle/>
          <a:p>
            <a:pPr eaLnBrk="1">
              <a:buFont typeface="Arial" pitchFamily="34" charset="0"/>
              <a:buChar char="•"/>
            </a:pPr>
            <a:endParaRPr lang="en-US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912" y="2145017"/>
            <a:ext cx="6934200" cy="395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7402512" y="1722437"/>
            <a:ext cx="4572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411912" y="1570037"/>
            <a:ext cx="1120820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</a:t>
            </a:r>
          </a:p>
          <a:p>
            <a:r>
              <a:rPr lang="en-US" dirty="0" smtClean="0"/>
              <a:t>Controls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306512" y="3475037"/>
            <a:ext cx="4572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6912" y="3170237"/>
            <a:ext cx="684803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</a:t>
            </a:r>
          </a:p>
          <a:p>
            <a:r>
              <a:rPr lang="en-US" dirty="0" smtClean="0"/>
              <a:t>area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059112" y="1798637"/>
            <a:ext cx="685800" cy="68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516312" y="1265237"/>
            <a:ext cx="1826141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Address/Search</a:t>
            </a:r>
          </a:p>
          <a:p>
            <a:r>
              <a:rPr lang="en-US" dirty="0" smtClean="0"/>
              <a:t>Bar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1916112" y="5989637"/>
            <a:ext cx="11430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906712" y="6218237"/>
            <a:ext cx="838691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Status</a:t>
            </a:r>
          </a:p>
          <a:p>
            <a:r>
              <a:rPr lang="en-US" dirty="0" smtClean="0"/>
              <a:t>Area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535112" y="1874837"/>
            <a:ext cx="30480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73112" y="1265237"/>
            <a:ext cx="1274708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Navigation</a:t>
            </a:r>
          </a:p>
          <a:p>
            <a:r>
              <a:rPr lang="en-US" dirty="0" smtClean="0"/>
              <a:t>Controls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601912" y="1417637"/>
            <a:ext cx="0" cy="838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220912" y="1112837"/>
            <a:ext cx="82593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Tab(s)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19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Most Important Parts of a Browser</a:t>
            </a:r>
            <a:endParaRPr lang="en-US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0725" y="1979613"/>
            <a:ext cx="8967787" cy="4140200"/>
          </a:xfrm>
        </p:spPr>
        <p:txBody>
          <a:bodyPr anchor="ctr"/>
          <a:lstStyle/>
          <a:p>
            <a:pPr eaLnBrk="1"/>
            <a:r>
              <a:rPr lang="en-US" dirty="0" smtClean="0"/>
              <a:t>Address Bar: Tells you who provides the content of the main page, and lets you go to a site or search for content</a:t>
            </a:r>
            <a:endParaRPr lang="en-US" dirty="0" smtClean="0"/>
          </a:p>
          <a:p>
            <a:pPr eaLnBrk="1">
              <a:buFont typeface="Arial" pitchFamily="34" charset="0"/>
              <a:buChar char="•"/>
            </a:pPr>
            <a:r>
              <a:rPr lang="en-US" dirty="0" smtClean="0"/>
              <a:t>Tabs: Each one can show a different web page, for doing multiple things at once</a:t>
            </a:r>
            <a:endParaRPr lang="en-US" dirty="0" smtClean="0"/>
          </a:p>
          <a:p>
            <a:pPr eaLnBrk="1">
              <a:buFont typeface="Arial" pitchFamily="34" charset="0"/>
              <a:buChar char="•"/>
            </a:pPr>
            <a:r>
              <a:rPr lang="en-US" dirty="0" smtClean="0"/>
              <a:t>Navigation Controls: Let you go back to a previous page, or reload a current page</a:t>
            </a:r>
            <a:endParaRPr lang="en-US" dirty="0" smtClean="0"/>
          </a:p>
          <a:p>
            <a:pPr eaLnBrk="1">
              <a:buFont typeface="Arial" pitchFamily="34" charset="0"/>
              <a:buChar char="•"/>
            </a:pPr>
            <a:r>
              <a:rPr lang="en-US" dirty="0" smtClean="0"/>
              <a:t>Status area: Tells you where a link will take you</a:t>
            </a:r>
            <a:endParaRPr lang="en-US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Life Before the Internet (1 of 7)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2" y="2255837"/>
            <a:ext cx="8855075" cy="3962400"/>
          </a:xfrm>
        </p:spPr>
        <p:txBody>
          <a:bodyPr anchor="ctr"/>
          <a:lstStyle/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Media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Newspapers &amp; Magazines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Radio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Television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Movies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Home Movies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Classified Ads</a:t>
            </a:r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7112" y="3017837"/>
            <a:ext cx="2157414" cy="186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20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Surfing Safely</a:t>
            </a:r>
            <a:endParaRPr lang="en-US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20725" y="1417637"/>
            <a:ext cx="8855075" cy="4702176"/>
          </a:xfrm>
        </p:spPr>
        <p:txBody>
          <a:bodyPr anchor="ctr"/>
          <a:lstStyle/>
          <a:p>
            <a:pPr eaLnBrk="1"/>
            <a:r>
              <a:rPr lang="en-US" dirty="0" smtClean="0"/>
              <a:t>Be aware of ads. They’re the price of </a:t>
            </a:r>
            <a:r>
              <a:rPr lang="en-US" smtClean="0"/>
              <a:t>“free”</a:t>
            </a:r>
          </a:p>
          <a:p>
            <a:pPr eaLnBrk="1"/>
            <a:r>
              <a:rPr lang="en-US" dirty="0" smtClean="0"/>
              <a:t>In the main part, of the window, when your arrow cursor      turns to a finger cursor     , clicking on the thing you’re pointing to (link) will take you to a new web page</a:t>
            </a:r>
          </a:p>
          <a:p>
            <a:pPr eaLnBrk="1"/>
            <a:r>
              <a:rPr lang="en-US" dirty="0" smtClean="0"/>
              <a:t>Before you click on the link, check the status line to see if it is taking you where you want to go</a:t>
            </a:r>
            <a:endParaRPr lang="en-US" dirty="0" smtClean="0"/>
          </a:p>
          <a:p>
            <a:pPr eaLnBrk="1"/>
            <a:r>
              <a:rPr lang="en-US" b="1" dirty="0" smtClean="0"/>
              <a:t>Be very cautious before you download files.</a:t>
            </a:r>
            <a:r>
              <a:rPr lang="en-US" dirty="0" smtClean="0"/>
              <a:t> They can contain viruses or other bad software</a:t>
            </a: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312" y="2484437"/>
            <a:ext cx="41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1512" y="2484437"/>
            <a:ext cx="347662" cy="47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Life Before the Internet (2 of 7)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2" y="2255837"/>
            <a:ext cx="8855075" cy="3962400"/>
          </a:xfrm>
        </p:spPr>
        <p:txBody>
          <a:bodyPr anchor="ctr"/>
          <a:lstStyle/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/>
              <a:t>References</a:t>
            </a:r>
          </a:p>
          <a:p>
            <a:pPr marL="863600" lvl="1" indent="-287338">
              <a:spcAft>
                <a:spcPts val="1425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Libraries</a:t>
            </a:r>
          </a:p>
          <a:p>
            <a:pPr marL="863600" lvl="1" indent="-287338">
              <a:spcAft>
                <a:spcPts val="1425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Maps</a:t>
            </a:r>
          </a:p>
          <a:p>
            <a:pPr marL="863600" lvl="1" indent="-287338">
              <a:spcAft>
                <a:spcPts val="1425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Phone books</a:t>
            </a:r>
          </a:p>
          <a:p>
            <a:pPr marL="863600" lvl="1" indent="-287338">
              <a:spcAft>
                <a:spcPts val="1425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Encyclopedias</a:t>
            </a:r>
          </a:p>
          <a:p>
            <a:pPr marL="863600" lvl="1" indent="-287338">
              <a:spcAft>
                <a:spcPts val="1425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Experts</a:t>
            </a:r>
          </a:p>
          <a:p>
            <a:pPr marL="863600" lvl="1" indent="-287338">
              <a:spcAft>
                <a:spcPts val="1425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Technical Publications</a:t>
            </a:r>
          </a:p>
          <a:p>
            <a:pPr marL="863600" lvl="1" indent="-287338">
              <a:spcAft>
                <a:spcPts val="1425"/>
              </a:spcAft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Cookbooks</a:t>
            </a:r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312" y="4160837"/>
            <a:ext cx="177002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7312" y="2103437"/>
            <a:ext cx="1796999" cy="172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Life Before the Internet (3 of 7)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2" y="2255837"/>
            <a:ext cx="8855075" cy="3962400"/>
          </a:xfrm>
        </p:spPr>
        <p:txBody>
          <a:bodyPr anchor="ctr"/>
          <a:lstStyle/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Personal Organizing Systems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Calendar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Address Book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Checkbook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Household  management</a:t>
            </a:r>
          </a:p>
          <a:p>
            <a:pPr eaLnBrk="1">
              <a:buFont typeface="Arial" pitchFamily="34" charset="0"/>
              <a:buChar char="•"/>
            </a:pPr>
            <a:r>
              <a:rPr lang="en-US" dirty="0" smtClean="0"/>
              <a:t>Restaurants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Recommendations, Reservations, Waiting in line, Menu, Ordering</a:t>
            </a:r>
          </a:p>
          <a:p>
            <a:pPr lvl="3" eaLnBrk="1">
              <a:buFont typeface="Arial" pitchFamily="34" charset="0"/>
              <a:buChar char="•"/>
            </a:pPr>
            <a:endParaRPr lang="en-US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2" y="2332037"/>
            <a:ext cx="2124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5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Life Before the Internet (4 of 7)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2" y="2255837"/>
            <a:ext cx="8855075" cy="3962400"/>
          </a:xfrm>
        </p:spPr>
        <p:txBody>
          <a:bodyPr anchor="ctr"/>
          <a:lstStyle/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Social Networks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Telephone calls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Letters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Dating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Passing notes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Games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Discussions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Preachers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Teachers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Gossip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Party Invitations</a:t>
            </a:r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6312" y="5303837"/>
            <a:ext cx="828675" cy="62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1712" y="1646237"/>
            <a:ext cx="1504951" cy="224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6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Life Before the Internet (5 of 7)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2" y="2255837"/>
            <a:ext cx="8855075" cy="3962400"/>
          </a:xfrm>
        </p:spPr>
        <p:txBody>
          <a:bodyPr anchor="ctr"/>
          <a:lstStyle/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Professional Networks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Resume sharing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Letters of Recommendation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Word-of-mouth job openings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Background Checks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“Old boys club”</a:t>
            </a:r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912" y="2713037"/>
            <a:ext cx="301025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7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Life Before the Internet (6 of 7)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2" y="2255837"/>
            <a:ext cx="8855075" cy="3962400"/>
          </a:xfrm>
        </p:spPr>
        <p:txBody>
          <a:bodyPr anchor="ctr"/>
          <a:lstStyle/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Stores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Bookstores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Record Stores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Garage Sales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Used Car Lots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Repair Shops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Banks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Stock Brokers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Insurance Agents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Grocery Store</a:t>
            </a:r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2255837"/>
            <a:ext cx="2135562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8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Life Before the Internet (7 of 7)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2" y="2255837"/>
            <a:ext cx="8855075" cy="3962400"/>
          </a:xfrm>
        </p:spPr>
        <p:txBody>
          <a:bodyPr anchor="ctr"/>
          <a:lstStyle/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Other Things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Foreign Language Dictionaries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Exercise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Informational Brochures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Government Forms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Advertisements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Con Artists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Pornography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Hoaxes &amp; Chain mail</a:t>
            </a:r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512" y="2560637"/>
            <a:ext cx="1362076" cy="169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2712" y="4124505"/>
            <a:ext cx="1704817" cy="12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847CB-379B-4255-8A6E-A65FB255CF2E}" type="slidenum">
              <a:rPr lang="en-US"/>
              <a:pPr/>
              <a:t>9</a:t>
            </a:fld>
            <a:endParaRPr lang="en-US"/>
          </a:p>
        </p:txBody>
      </p:sp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70975" cy="1262063"/>
          </a:xfrm>
        </p:spPr>
        <p:txBody>
          <a:bodyPr tIns="3616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/>
              <a:t>Life </a:t>
            </a:r>
            <a:r>
              <a:rPr lang="en-US" dirty="0" smtClean="0">
                <a:solidFill>
                  <a:srgbClr val="FF0000"/>
                </a:solidFill>
              </a:rPr>
              <a:t>With</a:t>
            </a:r>
            <a:r>
              <a:rPr lang="en-US" dirty="0" smtClean="0"/>
              <a:t> the Internet </a:t>
            </a:r>
            <a:r>
              <a:rPr lang="en-US" dirty="0" smtClean="0">
                <a:solidFill>
                  <a:srgbClr val="FF0000"/>
                </a:solidFill>
              </a:rPr>
              <a:t>– Yes And …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(1 of 7)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2" y="2255837"/>
            <a:ext cx="8855075" cy="3962400"/>
          </a:xfrm>
        </p:spPr>
        <p:txBody>
          <a:bodyPr anchor="ctr"/>
          <a:lstStyle/>
          <a:p>
            <a:pPr marL="431800" indent="-323850">
              <a:buClr>
                <a:srgbClr val="FF6633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/>
              <a:t>Media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Newspapers &amp; Magazines </a:t>
            </a:r>
            <a:r>
              <a:rPr lang="en-US" sz="2400" dirty="0" smtClean="0">
                <a:solidFill>
                  <a:srgbClr val="FF0000"/>
                </a:solidFill>
              </a:rPr>
              <a:t>+ on-line, immediate + Twitter + blogs + e-</a:t>
            </a:r>
            <a:r>
              <a:rPr lang="en-US" sz="2400" dirty="0" err="1" smtClean="0">
                <a:solidFill>
                  <a:srgbClr val="FF0000"/>
                </a:solidFill>
              </a:rPr>
              <a:t>zines</a:t>
            </a:r>
            <a:r>
              <a:rPr lang="en-US" sz="2400" dirty="0" smtClean="0">
                <a:solidFill>
                  <a:srgbClr val="FF0000"/>
                </a:solidFill>
              </a:rPr>
              <a:t> + web comics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Radio </a:t>
            </a:r>
            <a:r>
              <a:rPr lang="en-US" sz="2400" dirty="0" smtClean="0">
                <a:solidFill>
                  <a:srgbClr val="FF0000"/>
                </a:solidFill>
              </a:rPr>
              <a:t>+ streaming, global, archive, podcasts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Television</a:t>
            </a:r>
            <a:r>
              <a:rPr lang="en-US" sz="2400" dirty="0" smtClean="0">
                <a:solidFill>
                  <a:srgbClr val="FF0000"/>
                </a:solidFill>
              </a:rPr>
              <a:t> + on-line archive, </a:t>
            </a:r>
            <a:r>
              <a:rPr lang="en-US" sz="2400" dirty="0" err="1" smtClean="0">
                <a:solidFill>
                  <a:srgbClr val="FF0000"/>
                </a:solidFill>
              </a:rPr>
              <a:t>NetFlix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Hulu</a:t>
            </a:r>
            <a:r>
              <a:rPr lang="en-US" sz="2400" dirty="0" smtClean="0">
                <a:solidFill>
                  <a:srgbClr val="FF0000"/>
                </a:solidFill>
              </a:rPr>
              <a:t>, Amazon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Movies</a:t>
            </a:r>
            <a:r>
              <a:rPr lang="en-US" sz="2400" dirty="0" smtClean="0">
                <a:solidFill>
                  <a:srgbClr val="FF0000"/>
                </a:solidFill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</a:rPr>
              <a:t>NetFlix</a:t>
            </a:r>
            <a:r>
              <a:rPr lang="en-US" sz="2400" dirty="0" smtClean="0">
                <a:solidFill>
                  <a:srgbClr val="FF0000"/>
                </a:solidFill>
              </a:rPr>
              <a:t>, Amazon, YouTube independent productions, trailers &amp; parodies 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Home Movies</a:t>
            </a:r>
            <a:r>
              <a:rPr lang="en-US" sz="2400" dirty="0" smtClean="0">
                <a:solidFill>
                  <a:srgbClr val="FF0000"/>
                </a:solidFill>
              </a:rPr>
              <a:t> + YouTube</a:t>
            </a:r>
          </a:p>
          <a:p>
            <a:pPr marL="1727200" lvl="1" indent="-573088">
              <a:buClr>
                <a:srgbClr val="FF6633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 smtClean="0"/>
              <a:t>Classified Ads</a:t>
            </a:r>
            <a:r>
              <a:rPr lang="en-US" sz="2400" dirty="0" smtClean="0">
                <a:solidFill>
                  <a:srgbClr val="FF0000"/>
                </a:solidFill>
              </a:rPr>
              <a:t> + </a:t>
            </a:r>
            <a:r>
              <a:rPr lang="en-US" sz="2400" dirty="0" err="1" smtClean="0">
                <a:solidFill>
                  <a:srgbClr val="FF0000"/>
                </a:solidFill>
              </a:rPr>
              <a:t>CraigsList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Ebay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FreeCycle</a:t>
            </a:r>
            <a:endParaRPr lang="en-US" dirty="0" smtClean="0">
              <a:solidFill>
                <a:srgbClr val="FF0000"/>
              </a:solidFill>
            </a:endParaRPr>
          </a:p>
          <a:p>
            <a:pPr eaLnBrk="1"/>
            <a:endParaRPr lang="en-US" dirty="0" smtClean="0"/>
          </a:p>
          <a:p>
            <a:pPr eaLnBrk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985</Words>
  <Application>Microsoft Office PowerPoint</Application>
  <PresentationFormat>Custom</PresentationFormat>
  <Paragraphs>210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Tech Tuesday: Using the Internet  http://pbdd.org/wp-content/uploads/2015/07/PRC-TechTuesday-UsingTheInternet.pptx</vt:lpstr>
      <vt:lpstr>Life Before the Internet (1 of 7)</vt:lpstr>
      <vt:lpstr>Life Before the Internet (2 of 7)</vt:lpstr>
      <vt:lpstr>Life Before the Internet (3 of 7)</vt:lpstr>
      <vt:lpstr>Life Before the Internet (4 of 7)</vt:lpstr>
      <vt:lpstr>Life Before the Internet (5 of 7)</vt:lpstr>
      <vt:lpstr>Life Before the Internet (6 of 7)</vt:lpstr>
      <vt:lpstr>Life Before the Internet (7 of 7)</vt:lpstr>
      <vt:lpstr>Life With the Internet – Yes And … (1 of 7)</vt:lpstr>
      <vt:lpstr>Life With the Internet (2 of 7)</vt:lpstr>
      <vt:lpstr>Life With the Internet (3 of 7)</vt:lpstr>
      <vt:lpstr>Life With the Internet (4 of 7)</vt:lpstr>
      <vt:lpstr>Life With the Internet (5 of 7)</vt:lpstr>
      <vt:lpstr>Life With the Internet (6 of 7)</vt:lpstr>
      <vt:lpstr>Life With the Internet (7 of 7)</vt:lpstr>
      <vt:lpstr>Internet Additions</vt:lpstr>
      <vt:lpstr>Getting Started</vt:lpstr>
      <vt:lpstr>Most Important Parts of Web Browser</vt:lpstr>
      <vt:lpstr>Most Important Parts of a Browser</vt:lpstr>
      <vt:lpstr>Surfing Safely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Tuesday: Your Topic</dc:title>
  <dc:creator>Katherine Lato</dc:creator>
  <cp:lastModifiedBy>Owner</cp:lastModifiedBy>
  <cp:revision>67</cp:revision>
  <cp:lastPrinted>1601-01-01T00:00:00Z</cp:lastPrinted>
  <dcterms:created xsi:type="dcterms:W3CDTF">2015-06-18T02:39:01Z</dcterms:created>
  <dcterms:modified xsi:type="dcterms:W3CDTF">2015-07-29T01:29:11Z</dcterms:modified>
</cp:coreProperties>
</file>