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5"/>
  </p:notesMasterIdLst>
  <p:handoutMasterIdLst>
    <p:handoutMasterId r:id="rId16"/>
  </p:handoutMasterIdLst>
  <p:sldIdLst>
    <p:sldId id="256" r:id="rId2"/>
    <p:sldId id="267" r:id="rId3"/>
    <p:sldId id="257" r:id="rId4"/>
    <p:sldId id="258" r:id="rId5"/>
    <p:sldId id="259" r:id="rId6"/>
    <p:sldId id="260" r:id="rId7"/>
    <p:sldId id="262" r:id="rId8"/>
    <p:sldId id="263" r:id="rId9"/>
    <p:sldId id="268" r:id="rId10"/>
    <p:sldId id="269" r:id="rId11"/>
    <p:sldId id="264" r:id="rId12"/>
    <p:sldId id="265" r:id="rId13"/>
    <p:sldId id="266" r:id="rId14"/>
  </p:sldIdLst>
  <p:sldSz cx="10080625" cy="7559675"/>
  <p:notesSz cx="7010400" cy="9296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2189">
          <p15:clr>
            <a:srgbClr val="A4A3A4"/>
          </p15:clr>
        </p15:guide>
      </p15:sldGuideLst>
    </p:ext>
    <p:ext uri="{2D200454-40CA-4A62-9FC3-DE9A4176ACB9}">
      <p15:notesGuideLst xmlns:p15="http://schemas.microsoft.com/office/powerpoint/2012/main" xmlns="">
        <p15:guide id="1" orient="horz" pos="2665" userDrawn="1">
          <p15:clr>
            <a:srgbClr val="A4A3A4"/>
          </p15:clr>
        </p15:guide>
        <p15:guide id="2" pos="1952" userDrawn="1">
          <p15:clr>
            <a:srgbClr val="A4A3A4"/>
          </p15:clr>
        </p15:guide>
        <p15:guide id="3" orient="horz" pos="2661">
          <p15:clr>
            <a:srgbClr val="A4A3A4"/>
          </p15:clr>
        </p15:guide>
        <p15:guide id="4" pos="19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918" y="0"/>
      </p:cViewPr>
      <p:guideLst>
        <p:guide orient="horz" pos="2160"/>
        <p:guide orient="horz" pos="2189"/>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665"/>
        <p:guide orient="horz" pos="2661"/>
        <p:guide pos="1952"/>
        <p:guide pos="19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71081" y="0"/>
            <a:ext cx="3037735" cy="464503"/>
          </a:xfrm>
          <a:prstGeom prst="rect">
            <a:avLst/>
          </a:prstGeom>
        </p:spPr>
        <p:txBody>
          <a:bodyPr vert="horz" lIns="91294" tIns="45647" rIns="91294" bIns="45647" rtlCol="0"/>
          <a:lstStyle>
            <a:lvl1pPr algn="r">
              <a:defRPr sz="1200"/>
            </a:lvl1pPr>
          </a:lstStyle>
          <a:p>
            <a:fld id="{6F0FA9A8-9DEA-4F96-9FC4-C8540C9FBDF3}" type="datetimeFigureOut">
              <a:rPr lang="en-US" smtClean="0"/>
              <a:t>7/13/2015</a:t>
            </a:fld>
            <a:endParaRPr lang="en-US"/>
          </a:p>
        </p:txBody>
      </p:sp>
      <p:sp>
        <p:nvSpPr>
          <p:cNvPr id="4" name="Footer Placeholder 3"/>
          <p:cNvSpPr>
            <a:spLocks noGrp="1"/>
          </p:cNvSpPr>
          <p:nvPr>
            <p:ph type="ftr" sz="quarter" idx="2"/>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94" tIns="45647" rIns="91294" bIns="45647" rtlCol="0" anchor="b"/>
          <a:lstStyle>
            <a:lvl1pPr algn="r">
              <a:defRPr sz="1200"/>
            </a:lvl1pPr>
          </a:lstStyle>
          <a:p>
            <a:fld id="{E670840E-5A3D-4DBC-BC6E-C4E2D0C44E1C}" type="slidenum">
              <a:rPr lang="en-US" smtClean="0"/>
              <a:t>‹#›</a:t>
            </a:fld>
            <a:endParaRPr lang="en-US"/>
          </a:p>
        </p:txBody>
      </p:sp>
    </p:spTree>
    <p:extLst>
      <p:ext uri="{BB962C8B-B14F-4D97-AF65-F5344CB8AC3E}">
        <p14:creationId xmlns:p14="http://schemas.microsoft.com/office/powerpoint/2010/main" val="992095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p:cNvSpPr>
            <a:spLocks noGrp="1" noRot="1" noChangeAspect="1" noChangeArrowheads="1"/>
          </p:cNvSpPr>
          <p:nvPr>
            <p:ph type="sldImg"/>
          </p:nvPr>
        </p:nvSpPr>
        <p:spPr bwMode="auto">
          <a:xfrm>
            <a:off x="1182688" y="704850"/>
            <a:ext cx="4643437" cy="348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5122" name="Rectangle 2"/>
          <p:cNvSpPr>
            <a:spLocks noGrp="1" noChangeArrowheads="1"/>
          </p:cNvSpPr>
          <p:nvPr>
            <p:ph type="body"/>
          </p:nvPr>
        </p:nvSpPr>
        <p:spPr bwMode="auto">
          <a:xfrm>
            <a:off x="701613" y="4414911"/>
            <a:ext cx="5607174" cy="4181619"/>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5123" name="Rectangle 3"/>
          <p:cNvSpPr>
            <a:spLocks noGrp="1" noChangeArrowheads="1"/>
          </p:cNvSpPr>
          <p:nvPr>
            <p:ph type="hdr"/>
          </p:nvPr>
        </p:nvSpPr>
        <p:spPr bwMode="auto">
          <a:xfrm>
            <a:off x="0" y="0"/>
            <a:ext cx="3041276" cy="46364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buFont typeface="Times New Roman" pitchFamily="16" charset="0"/>
              <a:buNone/>
              <a:tabLst>
                <a:tab pos="661959" algn="l"/>
                <a:tab pos="1323918" algn="l"/>
                <a:tab pos="1985878" algn="l"/>
                <a:tab pos="2647837" algn="l"/>
              </a:tabLst>
              <a:defRPr sz="1300">
                <a:solidFill>
                  <a:srgbClr val="000000"/>
                </a:solidFill>
                <a:latin typeface="Times New Roman" pitchFamily="16" charset="0"/>
                <a:ea typeface="Microsoft YaHei" charset="-122"/>
                <a:cs typeface="Arial Unicode MS" charset="0"/>
              </a:defRPr>
            </a:lvl1pPr>
          </a:lstStyle>
          <a:p>
            <a:pPr>
              <a:defRPr/>
            </a:pPr>
            <a:endParaRPr lang="en-US"/>
          </a:p>
        </p:txBody>
      </p:sp>
      <p:sp>
        <p:nvSpPr>
          <p:cNvPr id="5124" name="Rectangle 4"/>
          <p:cNvSpPr>
            <a:spLocks noGrp="1" noChangeArrowheads="1"/>
          </p:cNvSpPr>
          <p:nvPr>
            <p:ph type="dt"/>
          </p:nvPr>
        </p:nvSpPr>
        <p:spPr bwMode="auto">
          <a:xfrm>
            <a:off x="3967692" y="0"/>
            <a:ext cx="3041276" cy="46364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buFont typeface="Times New Roman" pitchFamily="16" charset="0"/>
              <a:buNone/>
              <a:tabLst>
                <a:tab pos="661959" algn="l"/>
                <a:tab pos="1323918" algn="l"/>
                <a:tab pos="1985878" algn="l"/>
                <a:tab pos="2647837" algn="l"/>
              </a:tabLst>
              <a:defRPr sz="1300">
                <a:solidFill>
                  <a:srgbClr val="000000"/>
                </a:solidFill>
                <a:latin typeface="Times New Roman" pitchFamily="16" charset="0"/>
                <a:ea typeface="Microsoft YaHei" charset="-122"/>
                <a:cs typeface="Arial Unicode MS" charset="0"/>
              </a:defRPr>
            </a:lvl1pPr>
          </a:lstStyle>
          <a:p>
            <a:pPr>
              <a:defRPr/>
            </a:pPr>
            <a:endParaRPr lang="en-US"/>
          </a:p>
        </p:txBody>
      </p:sp>
      <p:sp>
        <p:nvSpPr>
          <p:cNvPr id="5125" name="Rectangle 5"/>
          <p:cNvSpPr>
            <a:spLocks noGrp="1" noChangeArrowheads="1"/>
          </p:cNvSpPr>
          <p:nvPr>
            <p:ph type="ftr"/>
          </p:nvPr>
        </p:nvSpPr>
        <p:spPr bwMode="auto">
          <a:xfrm>
            <a:off x="0" y="8831286"/>
            <a:ext cx="3041276" cy="46364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buFont typeface="Times New Roman" pitchFamily="16" charset="0"/>
              <a:buNone/>
              <a:tabLst>
                <a:tab pos="661959" algn="l"/>
                <a:tab pos="1323918" algn="l"/>
                <a:tab pos="1985878" algn="l"/>
                <a:tab pos="2647837" algn="l"/>
              </a:tabLst>
              <a:defRPr sz="1300">
                <a:solidFill>
                  <a:srgbClr val="000000"/>
                </a:solidFill>
                <a:latin typeface="Times New Roman" pitchFamily="16" charset="0"/>
                <a:ea typeface="Microsoft YaHei" charset="-122"/>
                <a:cs typeface="Arial Unicode MS" charset="0"/>
              </a:defRPr>
            </a:lvl1pPr>
          </a:lstStyle>
          <a:p>
            <a:pPr>
              <a:defRPr/>
            </a:pPr>
            <a:endParaRPr lang="en-US"/>
          </a:p>
        </p:txBody>
      </p:sp>
      <p:sp>
        <p:nvSpPr>
          <p:cNvPr id="5126" name="Rectangle 6"/>
          <p:cNvSpPr>
            <a:spLocks noGrp="1" noChangeArrowheads="1"/>
          </p:cNvSpPr>
          <p:nvPr>
            <p:ph type="sldNum"/>
          </p:nvPr>
        </p:nvSpPr>
        <p:spPr bwMode="auto">
          <a:xfrm>
            <a:off x="3967692" y="8831286"/>
            <a:ext cx="3041276" cy="46364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661959" algn="l"/>
                <a:tab pos="1323918" algn="l"/>
                <a:tab pos="1985878" algn="l"/>
                <a:tab pos="2647837" algn="l"/>
              </a:tabLst>
              <a:defRPr sz="1300">
                <a:solidFill>
                  <a:srgbClr val="000000"/>
                </a:solidFill>
                <a:latin typeface="Times New Roman" panose="02020603050405020304" pitchFamily="18" charset="0"/>
                <a:cs typeface="Arial Unicode MS" panose="020B0604020202020204" pitchFamily="34" charset="-128"/>
              </a:defRPr>
            </a:lvl1pPr>
          </a:lstStyle>
          <a:p>
            <a:fld id="{D7FB403E-6B2E-4002-ADF2-4D7AD46C2D77}" type="slidenum">
              <a:rPr lang="en-US"/>
              <a:pPr/>
              <a:t>‹#›</a:t>
            </a:fld>
            <a:endParaRPr lang="en-US"/>
          </a:p>
        </p:txBody>
      </p:sp>
    </p:spTree>
    <p:extLst>
      <p:ext uri="{BB962C8B-B14F-4D97-AF65-F5344CB8AC3E}">
        <p14:creationId xmlns:p14="http://schemas.microsoft.com/office/powerpoint/2010/main" val="128085134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61959" algn="l"/>
                <a:tab pos="1323918" algn="l"/>
                <a:tab pos="1985878" algn="l"/>
                <a:tab pos="2647837" algn="l"/>
              </a:tabLst>
              <a:defRPr>
                <a:solidFill>
                  <a:schemeClr val="tx1"/>
                </a:solidFill>
                <a:latin typeface="Arial" panose="020B0604020202020204" pitchFamily="34" charset="0"/>
                <a:ea typeface="Microsoft YaHei" panose="020B0503020204020204" pitchFamily="34" charset="-122"/>
              </a:defRPr>
            </a:lvl1pPr>
            <a:lvl2pPr eaLnBrk="0">
              <a:tabLst>
                <a:tab pos="661959" algn="l"/>
                <a:tab pos="1323918" algn="l"/>
                <a:tab pos="1985878" algn="l"/>
                <a:tab pos="2647837" algn="l"/>
              </a:tabLst>
              <a:defRPr>
                <a:solidFill>
                  <a:schemeClr val="tx1"/>
                </a:solidFill>
                <a:latin typeface="Arial" panose="020B0604020202020204" pitchFamily="34" charset="0"/>
                <a:ea typeface="Microsoft YaHei" panose="020B0503020204020204" pitchFamily="34" charset="-122"/>
              </a:defRPr>
            </a:lvl2pPr>
            <a:lvl3pPr eaLnBrk="0">
              <a:tabLst>
                <a:tab pos="661959" algn="l"/>
                <a:tab pos="1323918" algn="l"/>
                <a:tab pos="1985878" algn="l"/>
                <a:tab pos="2647837" algn="l"/>
              </a:tabLst>
              <a:defRPr>
                <a:solidFill>
                  <a:schemeClr val="tx1"/>
                </a:solidFill>
                <a:latin typeface="Arial" panose="020B0604020202020204" pitchFamily="34" charset="0"/>
                <a:ea typeface="Microsoft YaHei" panose="020B0503020204020204" pitchFamily="34" charset="-122"/>
              </a:defRPr>
            </a:lvl3pPr>
            <a:lvl4pPr eaLnBrk="0">
              <a:tabLst>
                <a:tab pos="661959" algn="l"/>
                <a:tab pos="1323918" algn="l"/>
                <a:tab pos="1985878" algn="l"/>
                <a:tab pos="2647837" algn="l"/>
              </a:tabLst>
              <a:defRPr>
                <a:solidFill>
                  <a:schemeClr val="tx1"/>
                </a:solidFill>
                <a:latin typeface="Arial" panose="020B0604020202020204" pitchFamily="34" charset="0"/>
                <a:ea typeface="Microsoft YaHei" panose="020B0503020204020204" pitchFamily="34" charset="-122"/>
              </a:defRPr>
            </a:lvl4pPr>
            <a:lvl5pPr eaLnBrk="0">
              <a:tabLst>
                <a:tab pos="661959" algn="l"/>
                <a:tab pos="1323918" algn="l"/>
                <a:tab pos="1985878" algn="l"/>
                <a:tab pos="2647837" algn="l"/>
              </a:tabLst>
              <a:defRPr>
                <a:solidFill>
                  <a:schemeClr val="tx1"/>
                </a:solidFill>
                <a:latin typeface="Arial" panose="020B0604020202020204" pitchFamily="34" charset="0"/>
                <a:ea typeface="Microsoft YaHei" panose="020B0503020204020204" pitchFamily="34" charset="-122"/>
              </a:defRPr>
            </a:lvl5pPr>
            <a:lvl6pPr marL="2299437" indent="-209040" defTabSz="418079" eaLnBrk="0" fontAlgn="base" hangingPunct="0">
              <a:lnSpc>
                <a:spcPct val="93000"/>
              </a:lnSpc>
              <a:spcBef>
                <a:spcPct val="0"/>
              </a:spcBef>
              <a:spcAft>
                <a:spcPct val="0"/>
              </a:spcAft>
              <a:buClr>
                <a:srgbClr val="000000"/>
              </a:buClr>
              <a:buSzPct val="100000"/>
              <a:buFont typeface="Times New Roman" panose="02020603050405020304" pitchFamily="18" charset="0"/>
              <a:tabLst>
                <a:tab pos="661959" algn="l"/>
                <a:tab pos="1323918" algn="l"/>
                <a:tab pos="1985878" algn="l"/>
                <a:tab pos="2647837" algn="l"/>
              </a:tabLst>
              <a:defRPr>
                <a:solidFill>
                  <a:schemeClr val="tx1"/>
                </a:solidFill>
                <a:latin typeface="Arial" panose="020B0604020202020204" pitchFamily="34" charset="0"/>
                <a:ea typeface="Microsoft YaHei" panose="020B0503020204020204" pitchFamily="34" charset="-122"/>
              </a:defRPr>
            </a:lvl6pPr>
            <a:lvl7pPr marL="2717517" indent="-209040" defTabSz="418079" eaLnBrk="0" fontAlgn="base" hangingPunct="0">
              <a:lnSpc>
                <a:spcPct val="93000"/>
              </a:lnSpc>
              <a:spcBef>
                <a:spcPct val="0"/>
              </a:spcBef>
              <a:spcAft>
                <a:spcPct val="0"/>
              </a:spcAft>
              <a:buClr>
                <a:srgbClr val="000000"/>
              </a:buClr>
              <a:buSzPct val="100000"/>
              <a:buFont typeface="Times New Roman" panose="02020603050405020304" pitchFamily="18" charset="0"/>
              <a:tabLst>
                <a:tab pos="661959" algn="l"/>
                <a:tab pos="1323918" algn="l"/>
                <a:tab pos="1985878" algn="l"/>
                <a:tab pos="2647837" algn="l"/>
              </a:tabLst>
              <a:defRPr>
                <a:solidFill>
                  <a:schemeClr val="tx1"/>
                </a:solidFill>
                <a:latin typeface="Arial" panose="020B0604020202020204" pitchFamily="34" charset="0"/>
                <a:ea typeface="Microsoft YaHei" panose="020B0503020204020204" pitchFamily="34" charset="-122"/>
              </a:defRPr>
            </a:lvl7pPr>
            <a:lvl8pPr marL="3135596" indent="-209040" defTabSz="418079" eaLnBrk="0" fontAlgn="base" hangingPunct="0">
              <a:lnSpc>
                <a:spcPct val="93000"/>
              </a:lnSpc>
              <a:spcBef>
                <a:spcPct val="0"/>
              </a:spcBef>
              <a:spcAft>
                <a:spcPct val="0"/>
              </a:spcAft>
              <a:buClr>
                <a:srgbClr val="000000"/>
              </a:buClr>
              <a:buSzPct val="100000"/>
              <a:buFont typeface="Times New Roman" panose="02020603050405020304" pitchFamily="18" charset="0"/>
              <a:tabLst>
                <a:tab pos="661959" algn="l"/>
                <a:tab pos="1323918" algn="l"/>
                <a:tab pos="1985878" algn="l"/>
                <a:tab pos="2647837" algn="l"/>
              </a:tabLst>
              <a:defRPr>
                <a:solidFill>
                  <a:schemeClr val="tx1"/>
                </a:solidFill>
                <a:latin typeface="Arial" panose="020B0604020202020204" pitchFamily="34" charset="0"/>
                <a:ea typeface="Microsoft YaHei" panose="020B0503020204020204" pitchFamily="34" charset="-122"/>
              </a:defRPr>
            </a:lvl8pPr>
            <a:lvl9pPr marL="3553676" indent="-209040" defTabSz="418079" eaLnBrk="0" fontAlgn="base" hangingPunct="0">
              <a:lnSpc>
                <a:spcPct val="93000"/>
              </a:lnSpc>
              <a:spcBef>
                <a:spcPct val="0"/>
              </a:spcBef>
              <a:spcAft>
                <a:spcPct val="0"/>
              </a:spcAft>
              <a:buClr>
                <a:srgbClr val="000000"/>
              </a:buClr>
              <a:buSzPct val="100000"/>
              <a:buFont typeface="Times New Roman" panose="02020603050405020304" pitchFamily="18" charset="0"/>
              <a:tabLst>
                <a:tab pos="661959" algn="l"/>
                <a:tab pos="1323918" algn="l"/>
                <a:tab pos="1985878" algn="l"/>
                <a:tab pos="2647837" algn="l"/>
              </a:tabLst>
              <a:defRPr>
                <a:solidFill>
                  <a:schemeClr val="tx1"/>
                </a:solidFill>
                <a:latin typeface="Arial" panose="020B0604020202020204" pitchFamily="34" charset="0"/>
                <a:ea typeface="Microsoft YaHei" panose="020B0503020204020204" pitchFamily="34" charset="-122"/>
              </a:defRPr>
            </a:lvl9pPr>
          </a:lstStyle>
          <a:p>
            <a:pPr eaLnBrk="1"/>
            <a:fld id="{C38E6400-B242-427C-8408-59B76BC208FD}" type="slidenum">
              <a:rPr lang="en-US" altLang="en-US">
                <a:solidFill>
                  <a:srgbClr val="000000"/>
                </a:solidFill>
                <a:latin typeface="Times New Roman" panose="02020603050405020304" pitchFamily="18" charset="0"/>
              </a:rPr>
              <a:pPr eaLnBrk="1"/>
              <a:t>1</a:t>
            </a:fld>
            <a:endParaRPr lang="en-US" altLang="en-US">
              <a:solidFill>
                <a:srgbClr val="000000"/>
              </a:solidFill>
              <a:latin typeface="Times New Roman" panose="02020603050405020304" pitchFamily="18" charset="0"/>
            </a:endParaRPr>
          </a:p>
        </p:txBody>
      </p:sp>
      <p:sp>
        <p:nvSpPr>
          <p:cNvPr id="7171" name="Rectangle 1"/>
          <p:cNvSpPr>
            <a:spLocks noGrp="1" noRot="1" noChangeAspect="1" noChangeArrowheads="1" noTextEdit="1"/>
          </p:cNvSpPr>
          <p:nvPr>
            <p:ph type="sldImg"/>
          </p:nvPr>
        </p:nvSpPr>
        <p:spPr>
          <a:xfrm>
            <a:off x="1181100" y="704850"/>
            <a:ext cx="4648200" cy="3486150"/>
          </a:xfrm>
          <a:solidFill>
            <a:srgbClr val="FFFFFF"/>
          </a:solidFill>
          <a:ln>
            <a:solidFill>
              <a:srgbClr val="000000"/>
            </a:solidFill>
            <a:miter lim="800000"/>
            <a:headEnd/>
            <a:tailEnd/>
          </a:ln>
        </p:spPr>
      </p:sp>
      <p:sp>
        <p:nvSpPr>
          <p:cNvPr id="7172" name="Rectangle 2"/>
          <p:cNvSpPr>
            <a:spLocks noGrp="1" noChangeArrowheads="1"/>
          </p:cNvSpPr>
          <p:nvPr>
            <p:ph type="body" idx="1"/>
          </p:nvPr>
        </p:nvSpPr>
        <p:spPr>
          <a:xfrm>
            <a:off x="701614" y="4414910"/>
            <a:ext cx="5608606" cy="41830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261685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A926ADD0-B149-4565-9B4C-549744D3B2C1}" type="slidenum">
              <a:rPr lang="en-US"/>
              <a:pPr/>
              <a:t>‹#›</a:t>
            </a:fld>
            <a:endParaRPr lang="en-US"/>
          </a:p>
        </p:txBody>
      </p:sp>
    </p:spTree>
    <p:extLst>
      <p:ext uri="{BB962C8B-B14F-4D97-AF65-F5344CB8AC3E}">
        <p14:creationId xmlns:p14="http://schemas.microsoft.com/office/powerpoint/2010/main" val="407682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96C9CD6E-9DFC-4A28-B7C7-9C3DDC70D3D1}" type="slidenum">
              <a:rPr lang="en-US"/>
              <a:pPr/>
              <a:t>‹#›</a:t>
            </a:fld>
            <a:endParaRPr lang="en-US"/>
          </a:p>
        </p:txBody>
      </p:sp>
    </p:spTree>
    <p:extLst>
      <p:ext uri="{BB962C8B-B14F-4D97-AF65-F5344CB8AC3E}">
        <p14:creationId xmlns:p14="http://schemas.microsoft.com/office/powerpoint/2010/main" val="3602975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7263" y="301625"/>
            <a:ext cx="2266950" cy="5816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1625" cy="5816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D0FE6FBD-06B0-40D2-BC56-B79832F95409}" type="slidenum">
              <a:rPr lang="en-US"/>
              <a:pPr/>
              <a:t>‹#›</a:t>
            </a:fld>
            <a:endParaRPr lang="en-US"/>
          </a:p>
        </p:txBody>
      </p:sp>
    </p:spTree>
    <p:extLst>
      <p:ext uri="{BB962C8B-B14F-4D97-AF65-F5344CB8AC3E}">
        <p14:creationId xmlns:p14="http://schemas.microsoft.com/office/powerpoint/2010/main" val="1588834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fld id="{DEB5CA38-C808-409D-AAD4-55E5D4F06953}" type="slidenum">
              <a:rPr lang="en-US"/>
              <a:pPr/>
              <a:t>‹#›</a:t>
            </a:fld>
            <a:endParaRPr lang="en-US"/>
          </a:p>
        </p:txBody>
      </p:sp>
    </p:spTree>
    <p:extLst>
      <p:ext uri="{BB962C8B-B14F-4D97-AF65-F5344CB8AC3E}">
        <p14:creationId xmlns:p14="http://schemas.microsoft.com/office/powerpoint/2010/main" val="485288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6B29CAF6-0AD6-4C8E-8DBE-235BDB26DA47}" type="slidenum">
              <a:rPr lang="en-US"/>
              <a:pPr/>
              <a:t>‹#›</a:t>
            </a:fld>
            <a:endParaRPr lang="en-US"/>
          </a:p>
        </p:txBody>
      </p:sp>
    </p:spTree>
    <p:extLst>
      <p:ext uri="{BB962C8B-B14F-4D97-AF65-F5344CB8AC3E}">
        <p14:creationId xmlns:p14="http://schemas.microsoft.com/office/powerpoint/2010/main" val="1446916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fld id="{12CD0880-8F37-42D8-9828-AE6E5A1C2DF6}" type="slidenum">
              <a:rPr lang="en-US"/>
              <a:pPr/>
              <a:t>‹#›</a:t>
            </a:fld>
            <a:endParaRPr lang="en-US"/>
          </a:p>
        </p:txBody>
      </p:sp>
    </p:spTree>
    <p:extLst>
      <p:ext uri="{BB962C8B-B14F-4D97-AF65-F5344CB8AC3E}">
        <p14:creationId xmlns:p14="http://schemas.microsoft.com/office/powerpoint/2010/main" val="129053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0725" y="1979613"/>
            <a:ext cx="4349750" cy="4138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22875" y="1979613"/>
            <a:ext cx="4351338" cy="4138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fld id="{5471B1C0-B12E-4BAA-919D-B73A923C5119}" type="slidenum">
              <a:rPr lang="en-US"/>
              <a:pPr/>
              <a:t>‹#›</a:t>
            </a:fld>
            <a:endParaRPr lang="en-US"/>
          </a:p>
        </p:txBody>
      </p:sp>
    </p:spTree>
    <p:extLst>
      <p:ext uri="{BB962C8B-B14F-4D97-AF65-F5344CB8AC3E}">
        <p14:creationId xmlns:p14="http://schemas.microsoft.com/office/powerpoint/2010/main" val="3252401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fld id="{D61C974F-003F-4F11-8C22-DB9791E25482}" type="slidenum">
              <a:rPr lang="en-US"/>
              <a:pPr/>
              <a:t>‹#›</a:t>
            </a:fld>
            <a:endParaRPr lang="en-US"/>
          </a:p>
        </p:txBody>
      </p:sp>
    </p:spTree>
    <p:extLst>
      <p:ext uri="{BB962C8B-B14F-4D97-AF65-F5344CB8AC3E}">
        <p14:creationId xmlns:p14="http://schemas.microsoft.com/office/powerpoint/2010/main" val="294573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fld id="{25755D34-253D-4A84-8FEF-2C383D82E904}" type="slidenum">
              <a:rPr lang="en-US"/>
              <a:pPr/>
              <a:t>‹#›</a:t>
            </a:fld>
            <a:endParaRPr lang="en-US"/>
          </a:p>
        </p:txBody>
      </p:sp>
    </p:spTree>
    <p:extLst>
      <p:ext uri="{BB962C8B-B14F-4D97-AF65-F5344CB8AC3E}">
        <p14:creationId xmlns:p14="http://schemas.microsoft.com/office/powerpoint/2010/main" val="2533745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fld id="{2E89DD57-BCB4-4871-B733-B953FB4188E6}" type="slidenum">
              <a:rPr lang="en-US"/>
              <a:pPr/>
              <a:t>‹#›</a:t>
            </a:fld>
            <a:endParaRPr lang="en-US"/>
          </a:p>
        </p:txBody>
      </p:sp>
    </p:spTree>
    <p:extLst>
      <p:ext uri="{BB962C8B-B14F-4D97-AF65-F5344CB8AC3E}">
        <p14:creationId xmlns:p14="http://schemas.microsoft.com/office/powerpoint/2010/main" val="136392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fld id="{4EADF95C-C129-4431-93C6-61B724162374}" type="slidenum">
              <a:rPr lang="en-US"/>
              <a:pPr/>
              <a:t>‹#›</a:t>
            </a:fld>
            <a:endParaRPr lang="en-US"/>
          </a:p>
        </p:txBody>
      </p:sp>
    </p:spTree>
    <p:extLst>
      <p:ext uri="{BB962C8B-B14F-4D97-AF65-F5344CB8AC3E}">
        <p14:creationId xmlns:p14="http://schemas.microsoft.com/office/powerpoint/2010/main" val="351727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fld id="{234B8DAC-8B68-4A08-8446-71AEC83017F5}" type="slidenum">
              <a:rPr lang="en-US"/>
              <a:pPr/>
              <a:t>‹#›</a:t>
            </a:fld>
            <a:endParaRPr lang="en-US"/>
          </a:p>
        </p:txBody>
      </p:sp>
    </p:spTree>
    <p:extLst>
      <p:ext uri="{BB962C8B-B14F-4D97-AF65-F5344CB8AC3E}">
        <p14:creationId xmlns:p14="http://schemas.microsoft.com/office/powerpoint/2010/main" val="944769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03238" y="301625"/>
            <a:ext cx="9069387"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2051" name="Rectangle 2"/>
          <p:cNvSpPr>
            <a:spLocks noGrp="1" noChangeArrowheads="1"/>
          </p:cNvSpPr>
          <p:nvPr>
            <p:ph type="body" idx="1"/>
          </p:nvPr>
        </p:nvSpPr>
        <p:spPr bwMode="auto">
          <a:xfrm>
            <a:off x="720725" y="1979613"/>
            <a:ext cx="8853488" cy="413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28224"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 name="Rectangle 3"/>
          <p:cNvSpPr>
            <a:spLocks noGrp="1" noChangeArrowheads="1"/>
          </p:cNvSpPr>
          <p:nvPr>
            <p:ph type="dt"/>
          </p:nvPr>
        </p:nvSpPr>
        <p:spPr bwMode="auto">
          <a:xfrm>
            <a:off x="-2913063" y="9353550"/>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buFont typeface="Times New Roman" pitchFamily="16" charset="0"/>
              <a:buNone/>
              <a:tabLst>
                <a:tab pos="723900" algn="l"/>
                <a:tab pos="1447800" algn="l"/>
                <a:tab pos="2171700" algn="l"/>
              </a:tabLst>
              <a:defRPr sz="1400">
                <a:solidFill>
                  <a:srgbClr val="000000"/>
                </a:solidFill>
                <a:latin typeface="Times New Roman" pitchFamily="16" charset="0"/>
                <a:ea typeface="Microsoft YaHei" charset="-122"/>
                <a:cs typeface="+mn-cs"/>
              </a:defRPr>
            </a:lvl1pPr>
          </a:lstStyle>
          <a:p>
            <a:pPr>
              <a:defRPr/>
            </a:pPr>
            <a:endParaRPr lang="en-US"/>
          </a:p>
        </p:txBody>
      </p:sp>
      <p:sp>
        <p:nvSpPr>
          <p:cNvPr id="2052" name="Rectangle 4"/>
          <p:cNvSpPr>
            <a:spLocks noGrp="1" noChangeArrowheads="1"/>
          </p:cNvSpPr>
          <p:nvPr>
            <p:ph type="ftr"/>
          </p:nvPr>
        </p:nvSpPr>
        <p:spPr bwMode="auto">
          <a:xfrm>
            <a:off x="3556000" y="6562725"/>
            <a:ext cx="3194050"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icrosoft YaHei" charset="-122"/>
                <a:cs typeface="+mn-cs"/>
              </a:defRPr>
            </a:lvl1pPr>
          </a:lstStyle>
          <a:p>
            <a:pPr>
              <a:defRPr/>
            </a:pPr>
            <a:endParaRPr lang="en-US"/>
          </a:p>
        </p:txBody>
      </p:sp>
      <p:sp>
        <p:nvSpPr>
          <p:cNvPr id="2053" name="Rectangle 5"/>
          <p:cNvSpPr>
            <a:spLocks noGrp="1" noChangeArrowheads="1"/>
          </p:cNvSpPr>
          <p:nvPr>
            <p:ph type="sldNum"/>
          </p:nvPr>
        </p:nvSpPr>
        <p:spPr bwMode="auto">
          <a:xfrm>
            <a:off x="7335838" y="656272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defRPr>
            </a:lvl1pPr>
          </a:lstStyle>
          <a:p>
            <a:fld id="{E601ABB5-043B-4BA8-B5DD-916FDF19EE1B}" type="slidenum">
              <a:rPr lang="en-US"/>
              <a:pPr/>
              <a:t>‹#›</a:t>
            </a:fld>
            <a:endParaRPr lang="en-US"/>
          </a:p>
        </p:txBody>
      </p:sp>
      <p:pic>
        <p:nvPicPr>
          <p:cNvPr id="2055" name="Picture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04875" y="6172200"/>
            <a:ext cx="13811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100">
          <a:solidFill>
            <a:srgbClr val="280099"/>
          </a:solidFill>
          <a:latin typeface="+mj-lt"/>
          <a:ea typeface="+mj-ea"/>
          <a:cs typeface="+mj-cs"/>
        </a:defRPr>
      </a:lvl1pPr>
      <a:lvl2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100">
          <a:solidFill>
            <a:srgbClr val="280099"/>
          </a:solidFill>
          <a:latin typeface="Arial" charset="0"/>
          <a:cs typeface="Arial Unicode MS" charset="0"/>
        </a:defRPr>
      </a:lvl2pPr>
      <a:lvl3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100">
          <a:solidFill>
            <a:srgbClr val="280099"/>
          </a:solidFill>
          <a:latin typeface="Arial" charset="0"/>
          <a:cs typeface="Arial Unicode MS" charset="0"/>
        </a:defRPr>
      </a:lvl3pPr>
      <a:lvl4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100">
          <a:solidFill>
            <a:srgbClr val="280099"/>
          </a:solidFill>
          <a:latin typeface="Arial" charset="0"/>
          <a:cs typeface="Arial Unicode MS" charset="0"/>
        </a:defRPr>
      </a:lvl4pPr>
      <a:lvl5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100">
          <a:solidFill>
            <a:srgbClr val="280099"/>
          </a:solidFill>
          <a:latin typeface="Arial" charset="0"/>
          <a:cs typeface="Arial Unicode MS"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6" charset="0"/>
        <a:defRPr sz="4100">
          <a:solidFill>
            <a:srgbClr val="280099"/>
          </a:solidFill>
          <a:latin typeface="Arial" charset="0"/>
          <a:cs typeface="Arial Unicode MS"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6" charset="0"/>
        <a:defRPr sz="4100">
          <a:solidFill>
            <a:srgbClr val="280099"/>
          </a:solidFill>
          <a:latin typeface="Arial" charset="0"/>
          <a:cs typeface="Arial Unicode MS"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6" charset="0"/>
        <a:defRPr sz="4100">
          <a:solidFill>
            <a:srgbClr val="280099"/>
          </a:solidFill>
          <a:latin typeface="Arial" charset="0"/>
          <a:cs typeface="Arial Unicode MS"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6" charset="0"/>
        <a:defRPr sz="4100">
          <a:solidFill>
            <a:srgbClr val="280099"/>
          </a:solidFill>
          <a:latin typeface="Arial"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80"/>
          </a:solidFill>
          <a:latin typeface="+mn-lt"/>
          <a:ea typeface="+mn-ea"/>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a:solidFill>
            <a:srgbClr val="000080"/>
          </a:solidFill>
          <a:latin typeface="+mn-lt"/>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a:solidFill>
            <a:srgbClr val="000080"/>
          </a:solidFill>
          <a:latin typeface="+mn-lt"/>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80"/>
          </a:solidFill>
          <a:latin typeface="+mn-lt"/>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80"/>
          </a:solidFill>
          <a:latin typeface="+mn-lt"/>
          <a:cs typeface="+mn-cs"/>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80"/>
          </a:solidFill>
          <a:latin typeface="+mn-lt"/>
          <a:cs typeface="+mn-cs"/>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80"/>
          </a:solidFill>
          <a:latin typeface="+mn-lt"/>
          <a:cs typeface="+mn-cs"/>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80"/>
          </a:solidFill>
          <a:latin typeface="+mn-lt"/>
          <a:cs typeface="+mn-cs"/>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8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a:fld id="{1DBFD547-BAFC-45A3-B5DA-5C2805D0522A}" type="slidenum">
              <a:rPr lang="en-US" altLang="en-US">
                <a:solidFill>
                  <a:srgbClr val="000000"/>
                </a:solidFill>
                <a:latin typeface="Times New Roman" panose="02020603050405020304" pitchFamily="18" charset="0"/>
              </a:rPr>
              <a:pPr eaLnBrk="1"/>
              <a:t>1</a:t>
            </a:fld>
            <a:endParaRPr lang="en-US" altLang="en-US">
              <a:solidFill>
                <a:srgbClr val="000000"/>
              </a:solidFill>
              <a:latin typeface="Times New Roman" panose="02020603050405020304" pitchFamily="18" charset="0"/>
            </a:endParaRPr>
          </a:p>
        </p:txBody>
      </p:sp>
      <p:sp>
        <p:nvSpPr>
          <p:cNvPr id="5123" name="Rectangle 1"/>
          <p:cNvSpPr>
            <a:spLocks noGrp="1" noChangeArrowheads="1"/>
          </p:cNvSpPr>
          <p:nvPr>
            <p:ph type="title" idx="4294967295"/>
          </p:nvPr>
        </p:nvSpPr>
        <p:spPr>
          <a:xfrm>
            <a:off x="503238" y="301625"/>
            <a:ext cx="9070975" cy="1262063"/>
          </a:xfrm>
        </p:spPr>
        <p:txBody>
          <a:bodyPr tIns="3616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dirty="0" smtClean="0"/>
              <a:t>Tech Tuesday: Managing Your Email Inbox</a:t>
            </a:r>
          </a:p>
        </p:txBody>
      </p:sp>
      <p:sp>
        <p:nvSpPr>
          <p:cNvPr id="5124" name="Rectangle 2"/>
          <p:cNvSpPr>
            <a:spLocks noGrp="1" noChangeArrowheads="1"/>
          </p:cNvSpPr>
          <p:nvPr>
            <p:ph type="subTitle" idx="4294967295"/>
          </p:nvPr>
        </p:nvSpPr>
        <p:spPr>
          <a:xfrm>
            <a:off x="720725" y="1979613"/>
            <a:ext cx="8855075" cy="4140200"/>
          </a:xfrm>
        </p:spPr>
        <p:txBody>
          <a:bodyPr anchor="ctr"/>
          <a:lstStyle/>
          <a:p>
            <a:pPr algn="ctr" eaLnBrk="1"/>
            <a:r>
              <a:rPr lang="en-US" altLang="en-US" dirty="0" smtClean="0"/>
              <a:t>Steve Jenkins </a:t>
            </a:r>
          </a:p>
          <a:p>
            <a:pPr algn="ctr" eaLnBrk="1"/>
            <a:r>
              <a:rPr lang="en-US" altLang="en-US" dirty="0" smtClean="0"/>
              <a:t>July 14, 2015</a:t>
            </a:r>
          </a:p>
          <a:p>
            <a:pPr algn="ctr" eaLnBrk="1"/>
            <a:endParaRPr lang="en-US" altLang="en-US" dirty="0" smtClean="0"/>
          </a:p>
          <a:p>
            <a:pPr eaLnBrk="1"/>
            <a:endParaRPr lang="en-US" alt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749" y="1685706"/>
            <a:ext cx="8742363" cy="1015663"/>
          </a:xfrm>
          <a:prstGeom prst="rect">
            <a:avLst/>
          </a:prstGeom>
        </p:spPr>
        <p:txBody>
          <a:bodyPr wrap="square">
            <a:spAutoFit/>
          </a:bodyPr>
          <a:lstStyle/>
          <a:p>
            <a:pPr marL="342900" indent="-342900">
              <a:lnSpc>
                <a:spcPct val="100000"/>
              </a:lnSpc>
              <a:buClr>
                <a:schemeClr val="accent2">
                  <a:lumMod val="50000"/>
                </a:schemeClr>
              </a:buClr>
              <a:buFont typeface="Arial" panose="020B0604020202020204" pitchFamily="34" charset="0"/>
              <a:buChar char="•"/>
            </a:pPr>
            <a:r>
              <a:rPr lang="en-US" sz="2000" dirty="0">
                <a:solidFill>
                  <a:srgbClr val="000080"/>
                </a:solidFill>
                <a:latin typeface="+mn-lt"/>
                <a:ea typeface="+mn-ea"/>
              </a:rPr>
              <a:t>When you create a filter to forward messages, only new messages will be affected. Any existing messages that the filter applies to will not be forwarded</a:t>
            </a:r>
            <a:r>
              <a:rPr lang="en-US" dirty="0">
                <a:solidFill>
                  <a:srgbClr val="000080"/>
                </a:solidFill>
                <a:latin typeface="+mn-lt"/>
                <a:ea typeface="+mn-ea"/>
              </a:rPr>
              <a:t>.</a:t>
            </a:r>
          </a:p>
        </p:txBody>
      </p:sp>
      <p:sp>
        <p:nvSpPr>
          <p:cNvPr id="5" name="Rectangle 4"/>
          <p:cNvSpPr/>
          <p:nvPr/>
        </p:nvSpPr>
        <p:spPr>
          <a:xfrm>
            <a:off x="793749" y="2877105"/>
            <a:ext cx="8361363" cy="707886"/>
          </a:xfrm>
          <a:prstGeom prst="rect">
            <a:avLst/>
          </a:prstGeom>
        </p:spPr>
        <p:txBody>
          <a:bodyPr wrap="square">
            <a:spAutoFit/>
          </a:bodyPr>
          <a:lstStyle/>
          <a:p>
            <a:pPr marL="342900" indent="-342900">
              <a:lnSpc>
                <a:spcPct val="100000"/>
              </a:lnSpc>
              <a:buClr>
                <a:schemeClr val="accent2">
                  <a:lumMod val="50000"/>
                </a:schemeClr>
              </a:buClr>
              <a:buFont typeface="Arial" panose="020B0604020202020204" pitchFamily="34" charset="0"/>
              <a:buChar char="•"/>
            </a:pPr>
            <a:r>
              <a:rPr lang="en-US" sz="2000" dirty="0">
                <a:solidFill>
                  <a:srgbClr val="000080"/>
                </a:solidFill>
                <a:latin typeface="+mn-lt"/>
                <a:ea typeface="+mn-ea"/>
              </a:rPr>
              <a:t>You can also create new filters from the manage labels page or settings tab.</a:t>
            </a:r>
          </a:p>
        </p:txBody>
      </p:sp>
      <p:sp>
        <p:nvSpPr>
          <p:cNvPr id="6" name="Rectangle 5"/>
          <p:cNvSpPr/>
          <p:nvPr/>
        </p:nvSpPr>
        <p:spPr>
          <a:xfrm>
            <a:off x="925513" y="4255908"/>
            <a:ext cx="8153399" cy="1323439"/>
          </a:xfrm>
          <a:prstGeom prst="rect">
            <a:avLst/>
          </a:prstGeom>
        </p:spPr>
        <p:txBody>
          <a:bodyPr wrap="square">
            <a:spAutoFit/>
          </a:bodyPr>
          <a:lstStyle/>
          <a:p>
            <a:pPr marL="0" indent="0">
              <a:lnSpc>
                <a:spcPct val="100000"/>
              </a:lnSpc>
            </a:pPr>
            <a:r>
              <a:rPr lang="en-US" sz="2000" dirty="0">
                <a:solidFill>
                  <a:srgbClr val="000080"/>
                </a:solidFill>
                <a:latin typeface="+mn-lt"/>
                <a:ea typeface="+mn-ea"/>
              </a:rPr>
              <a:t>Examples of some of my filters include:  Delete all messages from localdeals@amazon.com;  Send all messages from Facebook to the personal folder;  Send any messages containing the words “new books” to the personal folder.</a:t>
            </a:r>
          </a:p>
        </p:txBody>
      </p:sp>
      <p:sp>
        <p:nvSpPr>
          <p:cNvPr id="8" name="Title 1"/>
          <p:cNvSpPr txBox="1">
            <a:spLocks/>
          </p:cNvSpPr>
          <p:nvPr/>
        </p:nvSpPr>
        <p:spPr>
          <a:xfrm>
            <a:off x="503238" y="530225"/>
            <a:ext cx="9069387" cy="735012"/>
          </a:xfrm>
          <a:prstGeom prst="rect">
            <a:avLst/>
          </a:prstGeom>
        </p:spPr>
        <p:txBody>
          <a:bodyPr/>
          <a:lstStyle>
            <a:lvl1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100">
                <a:solidFill>
                  <a:srgbClr val="280099"/>
                </a:solidFill>
                <a:latin typeface="+mj-lt"/>
                <a:ea typeface="+mj-ea"/>
                <a:cs typeface="+mj-cs"/>
              </a:defRPr>
            </a:lvl1pPr>
            <a:lvl2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100">
                <a:solidFill>
                  <a:srgbClr val="280099"/>
                </a:solidFill>
                <a:latin typeface="Arial" charset="0"/>
                <a:cs typeface="Arial Unicode MS" charset="0"/>
              </a:defRPr>
            </a:lvl2pPr>
            <a:lvl3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100">
                <a:solidFill>
                  <a:srgbClr val="280099"/>
                </a:solidFill>
                <a:latin typeface="Arial" charset="0"/>
                <a:cs typeface="Arial Unicode MS" charset="0"/>
              </a:defRPr>
            </a:lvl3pPr>
            <a:lvl4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100">
                <a:solidFill>
                  <a:srgbClr val="280099"/>
                </a:solidFill>
                <a:latin typeface="Arial" charset="0"/>
                <a:cs typeface="Arial Unicode MS" charset="0"/>
              </a:defRPr>
            </a:lvl4pPr>
            <a:lvl5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100">
                <a:solidFill>
                  <a:srgbClr val="280099"/>
                </a:solidFill>
                <a:latin typeface="Arial" charset="0"/>
                <a:cs typeface="Arial Unicode MS"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6" charset="0"/>
              <a:defRPr sz="4100">
                <a:solidFill>
                  <a:srgbClr val="280099"/>
                </a:solidFill>
                <a:latin typeface="Arial" charset="0"/>
                <a:cs typeface="Arial Unicode MS"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6" charset="0"/>
              <a:defRPr sz="4100">
                <a:solidFill>
                  <a:srgbClr val="280099"/>
                </a:solidFill>
                <a:latin typeface="Arial" charset="0"/>
                <a:cs typeface="Arial Unicode MS"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6" charset="0"/>
              <a:defRPr sz="4100">
                <a:solidFill>
                  <a:srgbClr val="280099"/>
                </a:solidFill>
                <a:latin typeface="Arial" charset="0"/>
                <a:cs typeface="Arial Unicode MS"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6" charset="0"/>
              <a:defRPr sz="4100">
                <a:solidFill>
                  <a:srgbClr val="280099"/>
                </a:solidFill>
                <a:latin typeface="Arial" charset="0"/>
                <a:cs typeface="Arial Unicode MS" charset="0"/>
              </a:defRPr>
            </a:lvl9pPr>
          </a:lstStyle>
          <a:p>
            <a:r>
              <a:rPr lang="en-US" kern="0" smtClean="0"/>
              <a:t> More on Filters    </a:t>
            </a:r>
            <a:endParaRPr lang="en-US" kern="0" dirty="0"/>
          </a:p>
        </p:txBody>
      </p:sp>
    </p:spTree>
    <p:extLst>
      <p:ext uri="{BB962C8B-B14F-4D97-AF65-F5344CB8AC3E}">
        <p14:creationId xmlns:p14="http://schemas.microsoft.com/office/powerpoint/2010/main" val="1587745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More on Filters    </a:t>
            </a:r>
          </a:p>
        </p:txBody>
      </p:sp>
      <p:sp>
        <p:nvSpPr>
          <p:cNvPr id="3" name="Content Placeholder 2"/>
          <p:cNvSpPr>
            <a:spLocks noGrp="1"/>
          </p:cNvSpPr>
          <p:nvPr>
            <p:ph idx="1"/>
          </p:nvPr>
        </p:nvSpPr>
        <p:spPr>
          <a:xfrm>
            <a:off x="533400" y="1570037"/>
            <a:ext cx="8853488" cy="4495800"/>
          </a:xfrm>
        </p:spPr>
        <p:txBody>
          <a:bodyPr/>
          <a:lstStyle/>
          <a:p>
            <a:pPr marL="0" indent="0"/>
            <a:r>
              <a:rPr lang="en-US" sz="2000" b="1" dirty="0" smtClean="0"/>
              <a:t>You </a:t>
            </a:r>
            <a:r>
              <a:rPr lang="en-US" sz="2000" b="1" dirty="0"/>
              <a:t>can use an individual message to create a filter.  Here is </a:t>
            </a:r>
            <a:r>
              <a:rPr lang="en-US" sz="2000" b="1" dirty="0" smtClean="0"/>
              <a:t>how:</a:t>
            </a:r>
            <a:endParaRPr lang="en-US" sz="2000" b="1" dirty="0"/>
          </a:p>
          <a:p>
            <a:pPr marL="171450" indent="-171450">
              <a:spcAft>
                <a:spcPts val="1000"/>
              </a:spcAft>
              <a:buFont typeface="Arial" panose="020B0604020202020204" pitchFamily="34" charset="0"/>
              <a:buChar char="•"/>
            </a:pPr>
            <a:r>
              <a:rPr lang="en-US" sz="1800" dirty="0"/>
              <a:t>Select the message in your I</a:t>
            </a:r>
            <a:r>
              <a:rPr lang="en-US" sz="1800" dirty="0" smtClean="0"/>
              <a:t>nbox</a:t>
            </a:r>
            <a:endParaRPr lang="en-US" sz="1800" dirty="0"/>
          </a:p>
          <a:p>
            <a:pPr marL="171450" indent="-171450">
              <a:spcAft>
                <a:spcPts val="1000"/>
              </a:spcAft>
              <a:buFont typeface="Arial" panose="020B0604020202020204" pitchFamily="34" charset="0"/>
              <a:buChar char="•"/>
            </a:pPr>
            <a:r>
              <a:rPr lang="en-US" sz="1800" dirty="0"/>
              <a:t>Click the More </a:t>
            </a:r>
            <a:r>
              <a:rPr lang="en-US" sz="1800" dirty="0" smtClean="0"/>
              <a:t>and “Filter messages like this” button at the top of the screen.  </a:t>
            </a:r>
            <a:endParaRPr lang="en-US" sz="1800" dirty="0"/>
          </a:p>
          <a:p>
            <a:pPr marL="171450" indent="-171450">
              <a:spcAft>
                <a:spcPts val="1000"/>
              </a:spcAft>
              <a:buFont typeface="Arial" panose="020B0604020202020204" pitchFamily="34" charset="0"/>
              <a:buChar char="•"/>
            </a:pPr>
            <a:r>
              <a:rPr lang="en-US" sz="1800" dirty="0" smtClean="0"/>
              <a:t>Enter </a:t>
            </a:r>
            <a:r>
              <a:rPr lang="en-US" sz="1800" dirty="0"/>
              <a:t>your filter criteria in the appropriate </a:t>
            </a:r>
            <a:r>
              <a:rPr lang="en-US" sz="1800" dirty="0" smtClean="0"/>
              <a:t>field(s)</a:t>
            </a:r>
          </a:p>
          <a:p>
            <a:pPr marL="0" indent="0">
              <a:spcAft>
                <a:spcPts val="1000"/>
              </a:spcAft>
            </a:pPr>
            <a:endParaRPr lang="en-US" sz="1600" dirty="0"/>
          </a:p>
          <a:p>
            <a:pPr marL="0" indent="0"/>
            <a:r>
              <a:rPr lang="en-US" sz="2000" b="1" dirty="0" smtClean="0"/>
              <a:t>To edit or delete an existing filter: </a:t>
            </a:r>
            <a:endParaRPr lang="en-US" sz="2000" b="1" dirty="0"/>
          </a:p>
          <a:p>
            <a:pPr marL="171450" indent="-171450">
              <a:spcAft>
                <a:spcPts val="1000"/>
              </a:spcAft>
              <a:buFont typeface="Arial" panose="020B0604020202020204" pitchFamily="34" charset="0"/>
              <a:buChar char="•"/>
            </a:pPr>
            <a:r>
              <a:rPr lang="en-US" sz="1800" dirty="0"/>
              <a:t>Find  the gear icon at the top right hand corner, and select “Settings” button  </a:t>
            </a:r>
          </a:p>
          <a:p>
            <a:pPr marL="171450" indent="-171450">
              <a:spcAft>
                <a:spcPts val="1000"/>
              </a:spcAft>
              <a:buFont typeface="Arial" panose="020B0604020202020204" pitchFamily="34" charset="0"/>
              <a:buChar char="•"/>
            </a:pPr>
            <a:r>
              <a:rPr lang="en-US" sz="1800" dirty="0"/>
              <a:t>Click the Filters tab to find a list of current filters. </a:t>
            </a:r>
          </a:p>
          <a:p>
            <a:pPr marL="171450" indent="-171450">
              <a:spcAft>
                <a:spcPts val="1000"/>
              </a:spcAft>
              <a:buFont typeface="Arial" panose="020B0604020202020204" pitchFamily="34" charset="0"/>
              <a:buChar char="•"/>
            </a:pPr>
            <a:r>
              <a:rPr lang="en-US" sz="1800" dirty="0"/>
              <a:t>Find the filter you'd like to change; click and delete to remove the filter.</a:t>
            </a:r>
          </a:p>
          <a:p>
            <a:pPr marL="171450" indent="-171450">
              <a:spcAft>
                <a:spcPts val="1000"/>
              </a:spcAft>
              <a:buFont typeface="Arial" panose="020B0604020202020204" pitchFamily="34" charset="0"/>
              <a:buChar char="•"/>
            </a:pPr>
            <a:r>
              <a:rPr lang="en-US" sz="1800" dirty="0"/>
              <a:t>If  you're editing the filter, click edit,  enter the updated criteria for the filter in the appropriate fields, and click continue.</a:t>
            </a:r>
          </a:p>
          <a:p>
            <a:pPr marL="171450" indent="-171450">
              <a:spcAft>
                <a:spcPts val="1000"/>
              </a:spcAft>
              <a:buFont typeface="Arial" panose="020B0604020202020204" pitchFamily="34" charset="0"/>
              <a:buChar char="•"/>
            </a:pPr>
            <a:r>
              <a:rPr lang="en-US" sz="1800" dirty="0"/>
              <a:t>Update any actions and click the Update filter button.</a:t>
            </a:r>
          </a:p>
          <a:p>
            <a:pPr marL="0" indent="0"/>
            <a:endParaRPr lang="en-US" sz="1200" dirty="0" smtClean="0"/>
          </a:p>
          <a:p>
            <a:pPr marL="0" indent="0"/>
            <a:endParaRPr lang="en-US" sz="1200" dirty="0"/>
          </a:p>
          <a:p>
            <a:pPr>
              <a:buFont typeface="Arial" panose="020B0604020202020204" pitchFamily="34" charset="0"/>
              <a:buChar char="•"/>
            </a:pPr>
            <a:endParaRPr lang="en-US" sz="1600" dirty="0"/>
          </a:p>
        </p:txBody>
      </p:sp>
    </p:spTree>
    <p:extLst>
      <p:ext uri="{BB962C8B-B14F-4D97-AF65-F5344CB8AC3E}">
        <p14:creationId xmlns:p14="http://schemas.microsoft.com/office/powerpoint/2010/main" val="2900730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t>
            </a:r>
            <a:r>
              <a:rPr lang="en-US" dirty="0" smtClean="0"/>
              <a:t>Settings </a:t>
            </a:r>
            <a:endParaRPr lang="en-US" dirty="0"/>
          </a:p>
        </p:txBody>
      </p:sp>
      <p:sp>
        <p:nvSpPr>
          <p:cNvPr id="3" name="Content Placeholder 2"/>
          <p:cNvSpPr>
            <a:spLocks noGrp="1"/>
          </p:cNvSpPr>
          <p:nvPr>
            <p:ph idx="1"/>
          </p:nvPr>
        </p:nvSpPr>
        <p:spPr>
          <a:xfrm>
            <a:off x="720725" y="1722437"/>
            <a:ext cx="8853488" cy="3810000"/>
          </a:xfrm>
        </p:spPr>
        <p:txBody>
          <a:bodyPr/>
          <a:lstStyle/>
          <a:p>
            <a:pPr marL="0" indent="0"/>
            <a:r>
              <a:rPr lang="en-US" sz="1200" dirty="0" smtClean="0"/>
              <a:t> </a:t>
            </a:r>
            <a:r>
              <a:rPr lang="en-US" sz="2400" b="1" dirty="0" smtClean="0"/>
              <a:t>Most email programs have a Settings page that will:</a:t>
            </a:r>
          </a:p>
          <a:p>
            <a:pPr marL="0" indent="0"/>
            <a:endParaRPr lang="en-US" sz="1050" b="1" dirty="0" smtClean="0"/>
          </a:p>
          <a:p>
            <a:pPr>
              <a:buFont typeface="Arial" panose="020B0604020202020204" pitchFamily="34" charset="0"/>
              <a:buChar char="•"/>
            </a:pPr>
            <a:r>
              <a:rPr lang="en-US" sz="2000" dirty="0" smtClean="0"/>
              <a:t>Notify you on your desktop when an important or priority message comes in.  Turning these off may help you manage your Inbox more effectively. </a:t>
            </a:r>
          </a:p>
          <a:p>
            <a:pPr>
              <a:buFont typeface="Arial" panose="020B0604020202020204" pitchFamily="34" charset="0"/>
              <a:buChar char="•"/>
            </a:pPr>
            <a:r>
              <a:rPr lang="en-US" sz="2000" dirty="0" smtClean="0"/>
              <a:t>Send an automated reply if your are on vacation or a contact sends you several messages.</a:t>
            </a:r>
          </a:p>
          <a:p>
            <a:pPr>
              <a:buFont typeface="Arial" panose="020B0604020202020204" pitchFamily="34" charset="0"/>
              <a:buChar char="•"/>
            </a:pPr>
            <a:r>
              <a:rPr lang="en-US" sz="2000" dirty="0" smtClean="0"/>
              <a:t>Change how you forward messages</a:t>
            </a:r>
          </a:p>
          <a:p>
            <a:pPr>
              <a:buFont typeface="Arial" panose="020B0604020202020204" pitchFamily="34" charset="0"/>
              <a:buChar char="•"/>
            </a:pPr>
            <a:r>
              <a:rPr lang="en-US" sz="2000" dirty="0" smtClean="0"/>
              <a:t>Many other things </a:t>
            </a:r>
          </a:p>
          <a:p>
            <a:pPr marL="0" indent="0"/>
            <a:endParaRPr lang="en-US" sz="2000" dirty="0" smtClean="0"/>
          </a:p>
          <a:p>
            <a:pPr marL="0" indent="0"/>
            <a:r>
              <a:rPr lang="en-US" sz="2000" dirty="0"/>
              <a:t>To use settings in </a:t>
            </a:r>
            <a:r>
              <a:rPr lang="en-US" sz="2000" dirty="0" smtClean="0"/>
              <a:t>Gmail, click </a:t>
            </a:r>
            <a:r>
              <a:rPr lang="en-US" sz="2000" dirty="0"/>
              <a:t>on </a:t>
            </a:r>
            <a:r>
              <a:rPr lang="en-US" sz="2000" dirty="0" smtClean="0"/>
              <a:t>Settings </a:t>
            </a:r>
            <a:r>
              <a:rPr lang="en-US" sz="2000" dirty="0"/>
              <a:t>link on </a:t>
            </a:r>
            <a:r>
              <a:rPr lang="en-US" sz="2000" dirty="0" smtClean="0"/>
              <a:t>left side  </a:t>
            </a:r>
            <a:r>
              <a:rPr lang="en-US" sz="2000" dirty="0"/>
              <a:t>of page. </a:t>
            </a:r>
            <a:endParaRPr lang="en-US" sz="2000" dirty="0" smtClean="0"/>
          </a:p>
          <a:p>
            <a:pPr>
              <a:buFont typeface="Arial" panose="020B0604020202020204" pitchFamily="34" charset="0"/>
              <a:buChar char="•"/>
            </a:pPr>
            <a:endParaRPr lang="en-US" sz="1400" dirty="0" smtClean="0"/>
          </a:p>
          <a:p>
            <a:endParaRPr lang="en-US" sz="1400" dirty="0"/>
          </a:p>
          <a:p>
            <a:endParaRPr lang="en-US" sz="1000" dirty="0" smtClean="0"/>
          </a:p>
          <a:p>
            <a:endParaRPr lang="en-US" dirty="0" smtClean="0"/>
          </a:p>
          <a:p>
            <a:endParaRPr lang="en-US" dirty="0"/>
          </a:p>
        </p:txBody>
      </p:sp>
    </p:spTree>
    <p:extLst>
      <p:ext uri="{BB962C8B-B14F-4D97-AF65-F5344CB8AC3E}">
        <p14:creationId xmlns:p14="http://schemas.microsoft.com/office/powerpoint/2010/main" val="3733577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t>
            </a:r>
            <a:r>
              <a:rPr lang="en-US" dirty="0" smtClean="0"/>
              <a:t>Tips     </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sz="2800" dirty="0"/>
              <a:t>Use </a:t>
            </a:r>
            <a:r>
              <a:rPr lang="en-US" sz="2800" dirty="0" smtClean="0"/>
              <a:t>Contacts to </a:t>
            </a:r>
            <a:r>
              <a:rPr lang="en-US" sz="2800" dirty="0"/>
              <a:t>create nicknames and groups for people to whom you often send email</a:t>
            </a:r>
            <a:r>
              <a:rPr lang="en-US" sz="2800" dirty="0" smtClean="0"/>
              <a:t>.</a:t>
            </a:r>
          </a:p>
          <a:p>
            <a:pPr marL="457200" indent="-457200">
              <a:buFont typeface="Arial" panose="020B0604020202020204" pitchFamily="34" charset="0"/>
              <a:buChar char="•"/>
            </a:pPr>
            <a:r>
              <a:rPr lang="en-US" sz="2800" dirty="0" smtClean="0"/>
              <a:t>Send less email and be more precise in responding.</a:t>
            </a:r>
          </a:p>
          <a:p>
            <a:pPr marL="457200" indent="-457200">
              <a:buFont typeface="Arial" panose="020B0604020202020204" pitchFamily="34" charset="0"/>
              <a:buChar char="•"/>
            </a:pPr>
            <a:r>
              <a:rPr lang="en-US" sz="2800" dirty="0" smtClean="0"/>
              <a:t>Reuse subject lines  </a:t>
            </a:r>
          </a:p>
          <a:p>
            <a:pPr marL="457200" indent="-457200">
              <a:buFont typeface="Arial" panose="020B0604020202020204" pitchFamily="34" charset="0"/>
              <a:buChar char="•"/>
            </a:pPr>
            <a:r>
              <a:rPr lang="en-US" sz="2800" dirty="0" smtClean="0"/>
              <a:t>Establish a routine</a:t>
            </a:r>
          </a:p>
          <a:p>
            <a:pPr marL="457200" indent="-457200">
              <a:buFont typeface="Arial" panose="020B0604020202020204" pitchFamily="34" charset="0"/>
              <a:buChar char="•"/>
            </a:pPr>
            <a:r>
              <a:rPr lang="en-US" sz="2800" dirty="0" smtClean="0"/>
              <a:t>Review subject lines first because you may not have to read the whole message. </a:t>
            </a:r>
          </a:p>
          <a:p>
            <a:endParaRPr lang="en-US" dirty="0" smtClean="0"/>
          </a:p>
          <a:p>
            <a:endParaRPr lang="en-US" dirty="0"/>
          </a:p>
        </p:txBody>
      </p:sp>
    </p:spTree>
    <p:extLst>
      <p:ext uri="{BB962C8B-B14F-4D97-AF65-F5344CB8AC3E}">
        <p14:creationId xmlns:p14="http://schemas.microsoft.com/office/powerpoint/2010/main" val="1924846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Outline for Today’s Session</a:t>
            </a:r>
            <a:endParaRPr lang="en-US" dirty="0"/>
          </a:p>
        </p:txBody>
      </p:sp>
      <p:sp>
        <p:nvSpPr>
          <p:cNvPr id="3" name="Content Placeholder 2"/>
          <p:cNvSpPr>
            <a:spLocks noGrp="1"/>
          </p:cNvSpPr>
          <p:nvPr>
            <p:ph idx="1"/>
          </p:nvPr>
        </p:nvSpPr>
        <p:spPr>
          <a:xfrm>
            <a:off x="1001712" y="1646237"/>
            <a:ext cx="8853488" cy="4519612"/>
          </a:xfrm>
        </p:spPr>
        <p:txBody>
          <a:bodyPr/>
          <a:lstStyle/>
          <a:p>
            <a:pPr>
              <a:buFont typeface="Arial" panose="020B0604020202020204" pitchFamily="34" charset="0"/>
              <a:buChar char="•"/>
            </a:pPr>
            <a:r>
              <a:rPr lang="en-US" dirty="0" smtClean="0"/>
              <a:t>Why manage your email? </a:t>
            </a:r>
          </a:p>
          <a:p>
            <a:pPr>
              <a:buFont typeface="Arial" panose="020B0604020202020204" pitchFamily="34" charset="0"/>
              <a:buChar char="•"/>
            </a:pPr>
            <a:r>
              <a:rPr lang="en-US" dirty="0" smtClean="0"/>
              <a:t>What to do with your incoming email?</a:t>
            </a:r>
          </a:p>
          <a:p>
            <a:pPr>
              <a:buFont typeface="Arial" panose="020B0604020202020204" pitchFamily="34" charset="0"/>
              <a:buChar char="•"/>
            </a:pPr>
            <a:r>
              <a:rPr lang="en-US" dirty="0" smtClean="0"/>
              <a:t>Deleting and forwarding email </a:t>
            </a:r>
          </a:p>
          <a:p>
            <a:pPr>
              <a:buFont typeface="Arial" panose="020B0604020202020204" pitchFamily="34" charset="0"/>
              <a:buChar char="•"/>
            </a:pPr>
            <a:r>
              <a:rPr lang="en-US" dirty="0" smtClean="0"/>
              <a:t>Creating labels </a:t>
            </a:r>
          </a:p>
          <a:p>
            <a:pPr>
              <a:buFont typeface="Arial" panose="020B0604020202020204" pitchFamily="34" charset="0"/>
              <a:buChar char="•"/>
            </a:pPr>
            <a:r>
              <a:rPr lang="en-US" dirty="0" smtClean="0"/>
              <a:t>Using filters </a:t>
            </a:r>
          </a:p>
          <a:p>
            <a:pPr>
              <a:buFont typeface="Arial" panose="020B0604020202020204" pitchFamily="34" charset="0"/>
              <a:buChar char="•"/>
            </a:pPr>
            <a:r>
              <a:rPr lang="en-US" dirty="0" smtClean="0"/>
              <a:t>Other suggestions </a:t>
            </a:r>
          </a:p>
          <a:p>
            <a:pPr>
              <a:buFont typeface="Arial" panose="020B0604020202020204" pitchFamily="34" charset="0"/>
              <a:buChar char="•"/>
            </a:pPr>
            <a:r>
              <a:rPr lang="en-US" dirty="0" smtClean="0"/>
              <a:t>Practice time/Questions  </a:t>
            </a:r>
          </a:p>
          <a:p>
            <a:endParaRPr lang="en-US" sz="12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872311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Mange Your </a:t>
            </a:r>
            <a:r>
              <a:rPr lang="en-US" dirty="0"/>
              <a:t>E</a:t>
            </a:r>
            <a:r>
              <a:rPr lang="en-US" dirty="0" smtClean="0"/>
              <a:t>mail Inbox?</a:t>
            </a:r>
            <a:endParaRPr lang="en-US" dirty="0"/>
          </a:p>
        </p:txBody>
      </p:sp>
      <p:sp>
        <p:nvSpPr>
          <p:cNvPr id="3" name="Content Placeholder 2"/>
          <p:cNvSpPr>
            <a:spLocks noGrp="1"/>
          </p:cNvSpPr>
          <p:nvPr>
            <p:ph idx="1"/>
          </p:nvPr>
        </p:nvSpPr>
        <p:spPr>
          <a:xfrm>
            <a:off x="611187" y="1562099"/>
            <a:ext cx="8853488" cy="4503737"/>
          </a:xfrm>
        </p:spPr>
        <p:txBody>
          <a:bodyPr/>
          <a:lstStyle/>
          <a:p>
            <a:pPr marL="234950" indent="-283464">
              <a:spcAft>
                <a:spcPts val="4000"/>
              </a:spcAft>
              <a:buSzPct val="75000"/>
              <a:buFont typeface="Arial" panose="020B0604020202020204" pitchFamily="34" charset="0"/>
              <a:buChar char="•"/>
            </a:pPr>
            <a:r>
              <a:rPr lang="en-US" dirty="0" smtClean="0"/>
              <a:t> </a:t>
            </a:r>
            <a:r>
              <a:rPr lang="en-US" sz="2800" dirty="0"/>
              <a:t>A cluttered </a:t>
            </a:r>
            <a:r>
              <a:rPr lang="en-US" sz="2800" dirty="0" smtClean="0"/>
              <a:t>email </a:t>
            </a:r>
            <a:r>
              <a:rPr lang="en-US" sz="2800" dirty="0"/>
              <a:t>I</a:t>
            </a:r>
            <a:r>
              <a:rPr lang="en-US" sz="2800" dirty="0" smtClean="0"/>
              <a:t>nbox </a:t>
            </a:r>
            <a:r>
              <a:rPr lang="en-US" sz="2800" dirty="0"/>
              <a:t>hinders productivity, prevents you from maximizing your time, leads to frustration, and distracts you from other obligations</a:t>
            </a:r>
            <a:r>
              <a:rPr lang="en-US" sz="2800" dirty="0" smtClean="0"/>
              <a:t>.</a:t>
            </a:r>
          </a:p>
          <a:p>
            <a:pPr marL="285750" indent="-285750">
              <a:buFont typeface="Arial" panose="020B0604020202020204" pitchFamily="34" charset="0"/>
              <a:buChar char="•"/>
            </a:pPr>
            <a:r>
              <a:rPr lang="en-US" sz="2800" dirty="0" smtClean="0"/>
              <a:t>More than one-quarter of a worker's day on average is spent answering and reading emails, according to research released in 2012 by the McKinsey Global Institute. Its survey found that email is the second-most time-consuming activity for workers, next to "role-specific tasks.“ (Source: Entrepreneur Magazine) </a:t>
            </a:r>
            <a:endParaRPr lang="en-US" sz="2800" dirty="0"/>
          </a:p>
        </p:txBody>
      </p:sp>
    </p:spTree>
    <p:extLst>
      <p:ext uri="{BB962C8B-B14F-4D97-AF65-F5344CB8AC3E}">
        <p14:creationId xmlns:p14="http://schemas.microsoft.com/office/powerpoint/2010/main" val="3091011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6888" y="350837"/>
            <a:ext cx="9069387" cy="1260475"/>
          </a:xfrm>
        </p:spPr>
        <p:txBody>
          <a:bodyPr/>
          <a:lstStyle/>
          <a:p>
            <a:r>
              <a:rPr lang="en-US" dirty="0" smtClean="0"/>
              <a:t>Tips for deciding what to do with incoming email  </a:t>
            </a:r>
            <a:endParaRPr lang="en-US" dirty="0"/>
          </a:p>
        </p:txBody>
      </p:sp>
      <p:sp>
        <p:nvSpPr>
          <p:cNvPr id="6" name="Content Placeholder 5"/>
          <p:cNvSpPr>
            <a:spLocks noGrp="1"/>
          </p:cNvSpPr>
          <p:nvPr>
            <p:ph idx="1"/>
          </p:nvPr>
        </p:nvSpPr>
        <p:spPr/>
        <p:txBody>
          <a:bodyPr/>
          <a:lstStyle/>
          <a:p>
            <a:pPr>
              <a:buFont typeface="+mj-lt"/>
              <a:buAutoNum type="arabicPeriod"/>
            </a:pPr>
            <a:r>
              <a:rPr lang="en-US" sz="2400" dirty="0" smtClean="0"/>
              <a:t>Act quickly-within 24-48 hours</a:t>
            </a:r>
          </a:p>
          <a:p>
            <a:pPr>
              <a:buFont typeface="+mj-lt"/>
              <a:buAutoNum type="arabicPeriod"/>
            </a:pPr>
            <a:r>
              <a:rPr lang="en-US" sz="2400" dirty="0" smtClean="0"/>
              <a:t>Review your email Inbox every day </a:t>
            </a:r>
          </a:p>
          <a:p>
            <a:pPr>
              <a:buFont typeface="+mj-lt"/>
              <a:buAutoNum type="arabicPeriod"/>
            </a:pPr>
            <a:r>
              <a:rPr lang="en-US" sz="2400" dirty="0" smtClean="0"/>
              <a:t>Delete junk mail, chain letters, unbelievable offers.(IE “Make 40,00 dollars in two days”)/Mark these as spam.</a:t>
            </a:r>
          </a:p>
          <a:p>
            <a:pPr>
              <a:buFont typeface="+mj-lt"/>
              <a:buAutoNum type="arabicPeriod"/>
            </a:pPr>
            <a:r>
              <a:rPr lang="en-US" sz="2400" dirty="0" smtClean="0"/>
              <a:t>Forward it or answer it without any further action. </a:t>
            </a:r>
          </a:p>
          <a:p>
            <a:pPr>
              <a:buFont typeface="+mj-lt"/>
              <a:buAutoNum type="arabicPeriod"/>
            </a:pPr>
            <a:r>
              <a:rPr lang="en-US" sz="2400" dirty="0" smtClean="0"/>
              <a:t>Keep it for reference (move it a folder or email.)</a:t>
            </a:r>
          </a:p>
          <a:p>
            <a:pPr>
              <a:buFont typeface="+mj-lt"/>
              <a:buAutoNum type="arabicPeriod"/>
            </a:pPr>
            <a:r>
              <a:rPr lang="en-US" sz="2400" dirty="0" smtClean="0"/>
              <a:t>Mark as important by clicking on the         next to the title. </a:t>
            </a:r>
          </a:p>
          <a:p>
            <a:pPr>
              <a:buFont typeface="+mj-lt"/>
              <a:buAutoNum type="arabicPeriod"/>
            </a:pPr>
            <a:r>
              <a:rPr lang="en-US" sz="2400" dirty="0" smtClean="0"/>
              <a:t>Prioritize </a:t>
            </a:r>
            <a:r>
              <a:rPr lang="en-US" sz="2400" dirty="0"/>
              <a:t>I</a:t>
            </a:r>
            <a:r>
              <a:rPr lang="en-US" sz="2400" dirty="0" smtClean="0"/>
              <a:t>nbox by listing important or starred messages first.</a:t>
            </a:r>
          </a:p>
          <a:p>
            <a:pPr marL="0" indent="0"/>
            <a:r>
              <a:rPr lang="en-US" sz="2400" dirty="0" smtClean="0"/>
              <a:t> </a:t>
            </a:r>
          </a:p>
          <a:p>
            <a:pPr marL="0" indent="0"/>
            <a:endParaRPr lang="en-US" sz="2400" dirty="0" smtClean="0"/>
          </a:p>
          <a:p>
            <a:pPr marL="514350" indent="-514350">
              <a:buAutoNum type="arabicPeriod" startAt="5"/>
            </a:pPr>
            <a:endParaRPr lang="en-US" sz="2400" dirty="0" smtClean="0"/>
          </a:p>
          <a:p>
            <a:endParaRPr lang="en-US" dirty="0" smtClean="0"/>
          </a:p>
          <a:p>
            <a:endParaRPr lang="en-US" dirty="0"/>
          </a:p>
        </p:txBody>
      </p:sp>
      <p:sp>
        <p:nvSpPr>
          <p:cNvPr id="7" name="5-Point Star 6"/>
          <p:cNvSpPr/>
          <p:nvPr/>
        </p:nvSpPr>
        <p:spPr bwMode="auto">
          <a:xfrm>
            <a:off x="5954712" y="4922837"/>
            <a:ext cx="609600" cy="381000"/>
          </a:xfrm>
          <a:prstGeom prst="star5">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Microsoft YaHei" charset="-122"/>
            </a:endParaRPr>
          </a:p>
        </p:txBody>
      </p:sp>
    </p:spTree>
    <p:extLst>
      <p:ext uri="{BB962C8B-B14F-4D97-AF65-F5344CB8AC3E}">
        <p14:creationId xmlns:p14="http://schemas.microsoft.com/office/powerpoint/2010/main" val="2056565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Deleting/Forwarding Email</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sz="2400" dirty="0" smtClean="0"/>
              <a:t>To delete </a:t>
            </a:r>
            <a:r>
              <a:rPr lang="en-US" sz="2400" dirty="0" smtClean="0"/>
              <a:t>your entire email </a:t>
            </a:r>
            <a:r>
              <a:rPr lang="en-US" sz="2400" dirty="0" smtClean="0"/>
              <a:t>Inbox</a:t>
            </a:r>
          </a:p>
          <a:p>
            <a:pPr marL="857250" lvl="1" indent="-457200">
              <a:buFont typeface="Arial" panose="020B0604020202020204" pitchFamily="34" charset="0"/>
              <a:buChar char="•"/>
            </a:pPr>
            <a:r>
              <a:rPr lang="en-US" sz="2000" dirty="0" smtClean="0"/>
              <a:t>Click the </a:t>
            </a:r>
            <a:r>
              <a:rPr lang="en-US" sz="2000" dirty="0" smtClean="0"/>
              <a:t>Select and All </a:t>
            </a:r>
            <a:r>
              <a:rPr lang="en-US" sz="2000" dirty="0" smtClean="0"/>
              <a:t>button </a:t>
            </a:r>
            <a:r>
              <a:rPr lang="en-US" sz="2000" dirty="0" smtClean="0"/>
              <a:t>in the upper right hand corner of the screen.</a:t>
            </a:r>
          </a:p>
          <a:p>
            <a:pPr marL="857250" lvl="1" indent="-457200">
              <a:buFont typeface="Arial" panose="020B0604020202020204" pitchFamily="34" charset="0"/>
              <a:buChar char="•"/>
            </a:pPr>
            <a:r>
              <a:rPr lang="en-US" sz="2000" dirty="0" smtClean="0"/>
              <a:t>Click </a:t>
            </a:r>
            <a:r>
              <a:rPr lang="en-US" sz="2000" dirty="0" smtClean="0"/>
              <a:t>the </a:t>
            </a:r>
            <a:r>
              <a:rPr lang="en-US" sz="2000" dirty="0" smtClean="0"/>
              <a:t>Delete </a:t>
            </a:r>
            <a:r>
              <a:rPr lang="en-US" sz="2000" dirty="0" smtClean="0"/>
              <a:t>button (the trash can icon) at top of the page. </a:t>
            </a:r>
            <a:endParaRPr lang="en-US" sz="2000" dirty="0"/>
          </a:p>
          <a:p>
            <a:pPr marL="457200" indent="-457200">
              <a:buFont typeface="Arial" panose="020B0604020202020204" pitchFamily="34" charset="0"/>
              <a:buChar char="•"/>
            </a:pPr>
            <a:r>
              <a:rPr lang="en-US" sz="2400" dirty="0" smtClean="0"/>
              <a:t>To delete some of your email </a:t>
            </a:r>
            <a:r>
              <a:rPr lang="en-US" sz="2400" dirty="0" smtClean="0"/>
              <a:t>Inbox, you </a:t>
            </a:r>
            <a:r>
              <a:rPr lang="en-US" sz="2400" dirty="0" smtClean="0"/>
              <a:t>must mark each message individually before deleting. </a:t>
            </a:r>
          </a:p>
          <a:p>
            <a:pPr marL="457200" indent="-457200">
              <a:buFont typeface="Arial" panose="020B0604020202020204" pitchFamily="34" charset="0"/>
              <a:buChar char="•"/>
            </a:pPr>
            <a:r>
              <a:rPr lang="en-US" sz="2400" dirty="0" smtClean="0"/>
              <a:t>To forward an individual message, use the drop down menu at in the upper right corner of the screen and click the Forward button. Then type an address or name. </a:t>
            </a:r>
          </a:p>
          <a:p>
            <a:pPr marL="457200" indent="-457200">
              <a:buFont typeface="Arial" panose="020B0604020202020204" pitchFamily="34" charset="0"/>
              <a:buChar char="•"/>
            </a:pPr>
            <a:r>
              <a:rPr lang="en-US" sz="2400" dirty="0" smtClean="0"/>
              <a:t>Use filters to forward your email. </a:t>
            </a:r>
          </a:p>
          <a:p>
            <a:pPr marL="457200" indent="-457200">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1912868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Label in Gmail</a:t>
            </a:r>
            <a:endParaRPr lang="en-US" dirty="0"/>
          </a:p>
        </p:txBody>
      </p:sp>
      <p:sp>
        <p:nvSpPr>
          <p:cNvPr id="3" name="Content Placeholder 2"/>
          <p:cNvSpPr>
            <a:spLocks noGrp="1"/>
          </p:cNvSpPr>
          <p:nvPr>
            <p:ph idx="1"/>
          </p:nvPr>
        </p:nvSpPr>
        <p:spPr>
          <a:xfrm>
            <a:off x="518478" y="2027237"/>
            <a:ext cx="9296400" cy="4595812"/>
          </a:xfrm>
        </p:spPr>
        <p:txBody>
          <a:bodyPr/>
          <a:lstStyle/>
          <a:p>
            <a:r>
              <a:rPr lang="en-US" sz="2000" dirty="0" smtClean="0"/>
              <a:t>In Gmail, folders are referred to as </a:t>
            </a:r>
            <a:r>
              <a:rPr lang="en-US" sz="2000" dirty="0"/>
              <a:t>l</a:t>
            </a:r>
            <a:r>
              <a:rPr lang="en-US" sz="2000" dirty="0" smtClean="0"/>
              <a:t>abels. In other email packages, they are referred to as folders. </a:t>
            </a:r>
          </a:p>
          <a:p>
            <a:r>
              <a:rPr lang="en-US" sz="2000" b="1" dirty="0" smtClean="0"/>
              <a:t>       Create new Label                                         </a:t>
            </a:r>
          </a:p>
          <a:p>
            <a:endParaRPr lang="en-US" sz="2000" b="1" dirty="0" smtClean="0"/>
          </a:p>
          <a:p>
            <a:r>
              <a:rPr lang="en-US" sz="2000" b="1" dirty="0" smtClean="0"/>
              <a:t>To create a label/folder</a:t>
            </a:r>
            <a:r>
              <a:rPr lang="en-US" sz="2000" dirty="0" smtClean="0"/>
              <a:t>:</a:t>
            </a:r>
            <a:endParaRPr lang="en-US" sz="2000" dirty="0"/>
          </a:p>
          <a:p>
            <a:pPr marL="0" indent="0"/>
            <a:r>
              <a:rPr lang="en-US" sz="2000" dirty="0" smtClean="0"/>
              <a:t>Find </a:t>
            </a:r>
            <a:r>
              <a:rPr lang="en-US" sz="2000" dirty="0" smtClean="0">
                <a:solidFill>
                  <a:schemeClr val="accent6"/>
                </a:solidFill>
              </a:rPr>
              <a:t>create new label </a:t>
            </a:r>
            <a:r>
              <a:rPr lang="en-US" sz="2000" dirty="0" smtClean="0"/>
              <a:t>link on the left side of the screen.                                           </a:t>
            </a:r>
          </a:p>
          <a:p>
            <a:pPr marL="0" indent="0"/>
            <a:r>
              <a:rPr lang="en-US" sz="2000" dirty="0" smtClean="0"/>
              <a:t>Enter a new label in the dialog box that appears.</a:t>
            </a:r>
          </a:p>
          <a:p>
            <a:pPr marL="0" indent="0"/>
            <a:r>
              <a:rPr lang="en-US" sz="2000" dirty="0" smtClean="0"/>
              <a:t>New label will be listed on the left  of the screen in alphabetical order. </a:t>
            </a:r>
          </a:p>
          <a:p>
            <a:pPr marL="0" indent="0"/>
            <a:r>
              <a:rPr lang="en-US" sz="2000" dirty="0" smtClean="0"/>
              <a:t>Show and hide your labels by clicking the manage label</a:t>
            </a:r>
            <a:r>
              <a:rPr lang="en-US" sz="2000" dirty="0"/>
              <a:t> </a:t>
            </a:r>
            <a:r>
              <a:rPr lang="en-US" sz="2000" dirty="0" smtClean="0"/>
              <a:t>link and then the   show/hide button </a:t>
            </a:r>
          </a:p>
          <a:p>
            <a:pPr marL="171450" indent="-171450">
              <a:buFont typeface="Arial" panose="020B0604020202020204" pitchFamily="34" charset="0"/>
              <a:buChar char="•"/>
            </a:pPr>
            <a:endParaRPr lang="en-US" sz="1600" dirty="0" smtClean="0"/>
          </a:p>
          <a:p>
            <a:pPr marL="171450" indent="-171450">
              <a:buFont typeface="Arial" panose="020B0604020202020204" pitchFamily="34" charset="0"/>
              <a:buChar char="•"/>
            </a:pPr>
            <a:endParaRPr lang="en-US" sz="1600" b="1" dirty="0" smtClean="0"/>
          </a:p>
          <a:p>
            <a:pPr marL="0" indent="0"/>
            <a:r>
              <a:rPr lang="en-US" sz="1200" dirty="0"/>
              <a:t> </a:t>
            </a:r>
            <a:r>
              <a:rPr lang="en-US" sz="1200" dirty="0" smtClean="0"/>
              <a:t>   </a:t>
            </a:r>
          </a:p>
          <a:p>
            <a:pPr marL="0" indent="0"/>
            <a:r>
              <a:rPr lang="en-US" sz="2400" dirty="0" smtClean="0"/>
              <a:t> </a:t>
            </a:r>
          </a:p>
          <a:p>
            <a:r>
              <a:rPr lang="en-US" dirty="0" smtClean="0"/>
              <a:t> </a:t>
            </a:r>
            <a:endParaRPr lang="en-US" dirty="0"/>
          </a:p>
        </p:txBody>
      </p:sp>
      <p:sp>
        <p:nvSpPr>
          <p:cNvPr id="5" name="Rectangle 4"/>
          <p:cNvSpPr/>
          <p:nvPr/>
        </p:nvSpPr>
        <p:spPr bwMode="auto">
          <a:xfrm>
            <a:off x="1077912" y="3170237"/>
            <a:ext cx="1524000" cy="76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Microsoft YaHei" charset="-122"/>
            </a:endParaRPr>
          </a:p>
        </p:txBody>
      </p:sp>
    </p:spTree>
    <p:extLst>
      <p:ext uri="{BB962C8B-B14F-4D97-AF65-F5344CB8AC3E}">
        <p14:creationId xmlns:p14="http://schemas.microsoft.com/office/powerpoint/2010/main" val="3146697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720725" y="1417637"/>
            <a:ext cx="8853488" cy="4724400"/>
          </a:xfrm>
        </p:spPr>
        <p:txBody>
          <a:bodyPr/>
          <a:lstStyle/>
          <a:p>
            <a:pPr marL="234950" indent="-234950">
              <a:spcAft>
                <a:spcPts val="2000"/>
              </a:spcAft>
            </a:pPr>
            <a:r>
              <a:rPr lang="en-US" sz="2000" b="1" dirty="0"/>
              <a:t> 1. </a:t>
            </a:r>
            <a:r>
              <a:rPr lang="en-US" sz="2000" b="1" dirty="0" smtClean="0"/>
              <a:t>In order to move a message from the Inbox to a label, you need to use the move button at the top of the screen. Under this button, there is a drop down box next to the icon which allows you to select a label.</a:t>
            </a:r>
          </a:p>
          <a:p>
            <a:pPr marL="234950" indent="-234950">
              <a:spcAft>
                <a:spcPts val="2000"/>
              </a:spcAft>
            </a:pPr>
            <a:r>
              <a:rPr lang="en-US" sz="2000" b="1" dirty="0" smtClean="0"/>
              <a:t>2. If you want to copy a message and save it in the Inbox and the label, use the label as button.</a:t>
            </a:r>
          </a:p>
          <a:p>
            <a:pPr marL="0" indent="0"/>
            <a:r>
              <a:rPr lang="en-US" sz="2000" b="1" dirty="0" smtClean="0"/>
              <a:t>3. </a:t>
            </a:r>
            <a:r>
              <a:rPr lang="en-US" sz="2000" b="1" dirty="0"/>
              <a:t>An example: </a:t>
            </a:r>
            <a:r>
              <a:rPr lang="en-US" sz="2000" b="1" dirty="0" smtClean="0"/>
              <a:t>Here is a how I moved one of my messages into a label</a:t>
            </a:r>
            <a:r>
              <a:rPr lang="en-US" sz="2000" b="1" dirty="0"/>
              <a:t>:</a:t>
            </a:r>
            <a:endParaRPr lang="en-US" sz="2000" b="1" dirty="0" smtClean="0"/>
          </a:p>
          <a:p>
            <a:pPr marL="1200150" indent="-285750">
              <a:buFont typeface="Arial" panose="020B0604020202020204" pitchFamily="34" charset="0"/>
              <a:buChar char="•"/>
            </a:pPr>
            <a:r>
              <a:rPr lang="en-US" sz="2000" b="1" dirty="0" smtClean="0"/>
              <a:t>Selected “Tech Tuesday power points”,  </a:t>
            </a:r>
          </a:p>
          <a:p>
            <a:pPr marL="1200150" indent="-285750">
              <a:buFont typeface="Arial" panose="020B0604020202020204" pitchFamily="34" charset="0"/>
              <a:buChar char="•"/>
            </a:pPr>
            <a:r>
              <a:rPr lang="en-US" sz="2000" b="1" dirty="0" smtClean="0"/>
              <a:t> Used drop drown menu to find “personal label.</a:t>
            </a:r>
          </a:p>
          <a:p>
            <a:pPr marL="1200150" indent="-285750">
              <a:buFont typeface="Arial" panose="020B0604020202020204" pitchFamily="34" charset="0"/>
              <a:buChar char="•"/>
            </a:pPr>
            <a:r>
              <a:rPr lang="en-US" sz="2000" b="1" dirty="0" smtClean="0"/>
              <a:t>Tech Tuesday power points are now in my personal label, not in my Inbox.</a:t>
            </a:r>
          </a:p>
          <a:p>
            <a:pPr marL="1200150" indent="-285750">
              <a:buFont typeface="Arial" panose="020B0604020202020204" pitchFamily="34" charset="0"/>
              <a:buChar char="•"/>
            </a:pPr>
            <a:r>
              <a:rPr lang="en-US" sz="2000" b="1" dirty="0" smtClean="0"/>
              <a:t> Using  “label as” menu would have made two copies of this message, one in the Inbox and  another in the personal label.</a:t>
            </a:r>
          </a:p>
          <a:p>
            <a:pPr marL="1200150" indent="-285750">
              <a:buFont typeface="Arial" panose="020B0604020202020204" pitchFamily="34" charset="0"/>
              <a:buChar char="•"/>
            </a:pPr>
            <a:endParaRPr lang="en-US" sz="1400" b="1" dirty="0" smtClean="0"/>
          </a:p>
          <a:p>
            <a:pPr marL="0" indent="0"/>
            <a:r>
              <a:rPr lang="en-US" sz="1400" b="1" dirty="0"/>
              <a:t> </a:t>
            </a:r>
            <a:r>
              <a:rPr lang="en-US" sz="1400" b="1" dirty="0" smtClean="0"/>
              <a:t>  </a:t>
            </a:r>
            <a:endParaRPr lang="en-US" sz="1400" dirty="0" smtClean="0"/>
          </a:p>
          <a:p>
            <a:pPr marL="2686050" lvl="5" indent="-514350">
              <a:buAutoNum type="arabicPeriod"/>
            </a:pPr>
            <a:r>
              <a:rPr lang="en-US" sz="200" b="1" dirty="0" smtClean="0"/>
              <a:t>Using move menu  </a:t>
            </a:r>
            <a:r>
              <a:rPr lang="en-US" sz="200" dirty="0" smtClean="0"/>
              <a:t>to remove message from the inbox and store it in a label(</a:t>
            </a:r>
            <a:r>
              <a:rPr lang="en-US" sz="200" dirty="0" err="1" smtClean="0"/>
              <a:t>recomonded</a:t>
            </a:r>
            <a:r>
              <a:rPr lang="en-US" sz="200" dirty="0" smtClean="0"/>
              <a:t>) </a:t>
            </a:r>
          </a:p>
          <a:p>
            <a:pPr marL="514350" indent="-514350">
              <a:buAutoNum type="arabicPeriod"/>
            </a:pPr>
            <a:endParaRPr lang="en-US" sz="1200" dirty="0" smtClean="0"/>
          </a:p>
          <a:p>
            <a:pPr marL="0" indent="0"/>
            <a:r>
              <a:rPr lang="en-US" sz="1200" dirty="0" smtClean="0"/>
              <a:t>              </a:t>
            </a:r>
          </a:p>
        </p:txBody>
      </p:sp>
      <p:sp>
        <p:nvSpPr>
          <p:cNvPr id="16" name="Title 15"/>
          <p:cNvSpPr>
            <a:spLocks noGrp="1"/>
          </p:cNvSpPr>
          <p:nvPr>
            <p:ph type="title"/>
          </p:nvPr>
        </p:nvSpPr>
        <p:spPr/>
        <p:txBody>
          <a:bodyPr/>
          <a:lstStyle/>
          <a:p>
            <a:r>
              <a:rPr lang="en-US" dirty="0" smtClean="0"/>
              <a:t>Moving a Message to a </a:t>
            </a:r>
            <a:r>
              <a:rPr lang="en-US" dirty="0"/>
              <a:t>L</a:t>
            </a:r>
            <a:r>
              <a:rPr lang="en-US" dirty="0" smtClean="0"/>
              <a:t>abel </a:t>
            </a:r>
            <a:endParaRPr lang="en-US" dirty="0"/>
          </a:p>
        </p:txBody>
      </p:sp>
    </p:spTree>
    <p:extLst>
      <p:ext uri="{BB962C8B-B14F-4D97-AF65-F5344CB8AC3E}">
        <p14:creationId xmlns:p14="http://schemas.microsoft.com/office/powerpoint/2010/main" val="2917440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Filter, Part 1  </a:t>
            </a:r>
            <a:br>
              <a:rPr lang="en-US" dirty="0" smtClean="0"/>
            </a:br>
            <a:endParaRPr lang="en-US" sz="800" dirty="0"/>
          </a:p>
        </p:txBody>
      </p:sp>
      <p:sp>
        <p:nvSpPr>
          <p:cNvPr id="9" name="Content Placeholder 8"/>
          <p:cNvSpPr>
            <a:spLocks noGrp="1"/>
          </p:cNvSpPr>
          <p:nvPr>
            <p:ph sz="half" idx="2"/>
          </p:nvPr>
        </p:nvSpPr>
        <p:spPr/>
        <p:txBody>
          <a:bodyPr/>
          <a:lstStyle/>
          <a:p>
            <a:pPr marL="0" indent="0"/>
            <a:r>
              <a:rPr lang="en-US" sz="800" dirty="0"/>
              <a:t> </a:t>
            </a:r>
            <a:r>
              <a:rPr lang="en-US" sz="800" dirty="0" smtClean="0"/>
              <a:t>          </a:t>
            </a:r>
          </a:p>
          <a:p>
            <a:pPr marL="0" indent="0" algn="ctr"/>
            <a:r>
              <a:rPr lang="en-US" sz="800" dirty="0"/>
              <a:t> </a:t>
            </a:r>
            <a:r>
              <a:rPr lang="en-US" sz="800" dirty="0" smtClean="0"/>
              <a:t>    </a:t>
            </a:r>
          </a:p>
          <a:p>
            <a:pPr marL="0" indent="0"/>
            <a:endParaRPr lang="en-US" sz="800" dirty="0" smtClean="0"/>
          </a:p>
          <a:p>
            <a:pPr marL="0" indent="0"/>
            <a:endParaRPr lang="en-US" sz="800" dirty="0" smtClean="0"/>
          </a:p>
          <a:p>
            <a:pPr marL="0" indent="0"/>
            <a:endParaRPr lang="en-US" sz="800" dirty="0" smtClean="0"/>
          </a:p>
          <a:p>
            <a:pPr marL="0" indent="0"/>
            <a:r>
              <a:rPr lang="en-US" sz="1400" dirty="0" smtClean="0"/>
              <a:t>  </a:t>
            </a:r>
            <a:endParaRPr lang="en-US" sz="800" dirty="0"/>
          </a:p>
          <a:p>
            <a:pPr marL="0" indent="0"/>
            <a:endParaRPr lang="en-US" sz="800" dirty="0" smtClean="0"/>
          </a:p>
          <a:p>
            <a:pPr marL="0" indent="0"/>
            <a:r>
              <a:rPr lang="en-US" sz="1400" dirty="0"/>
              <a:t> </a:t>
            </a:r>
            <a:endParaRPr lang="en-US" sz="800" dirty="0"/>
          </a:p>
          <a:p>
            <a:pPr marL="0" indent="0"/>
            <a:endParaRPr lang="en-US" sz="800" dirty="0" smtClean="0"/>
          </a:p>
          <a:p>
            <a:pPr marL="0" indent="0"/>
            <a:endParaRPr lang="en-US" sz="800" dirty="0" smtClean="0"/>
          </a:p>
          <a:p>
            <a:pPr marL="0" indent="0"/>
            <a:endParaRPr lang="en-US" sz="1400" dirty="0" smtClean="0"/>
          </a:p>
        </p:txBody>
      </p:sp>
      <p:sp>
        <p:nvSpPr>
          <p:cNvPr id="4" name="Content Placeholder 3"/>
          <p:cNvSpPr>
            <a:spLocks noGrp="1"/>
          </p:cNvSpPr>
          <p:nvPr>
            <p:ph type="body" idx="4294967295"/>
          </p:nvPr>
        </p:nvSpPr>
        <p:spPr>
          <a:xfrm>
            <a:off x="620712" y="1341437"/>
            <a:ext cx="8991600" cy="838200"/>
          </a:xfrm>
        </p:spPr>
        <p:txBody>
          <a:bodyPr/>
          <a:lstStyle/>
          <a:p>
            <a:pPr marL="0" indent="0"/>
            <a:r>
              <a:rPr lang="en-US" sz="1050" b="1" dirty="0" smtClean="0"/>
              <a:t>  </a:t>
            </a:r>
            <a:r>
              <a:rPr lang="en-US" sz="1800" b="1" dirty="0" smtClean="0"/>
              <a:t>Filters allow you to manage the flow of incoming email automatically. You can filter messages based on several criteria including who the message is from as well as words in the message or the subject. To create a filter</a:t>
            </a:r>
            <a:r>
              <a:rPr lang="en-US" sz="1800" b="1" dirty="0"/>
              <a:t>:</a:t>
            </a:r>
            <a:r>
              <a:rPr lang="en-US" sz="1800" b="1" dirty="0" smtClean="0"/>
              <a:t> </a:t>
            </a:r>
            <a:endParaRPr lang="en-US" sz="1200" b="1" dirty="0" smtClean="0"/>
          </a:p>
          <a:p>
            <a:pPr marL="0" indent="0"/>
            <a:r>
              <a:rPr lang="en-US" sz="800" dirty="0" smtClean="0"/>
              <a:t>                                    .                                                       “</a:t>
            </a:r>
            <a:endParaRPr lang="en-US" sz="800" dirty="0"/>
          </a:p>
          <a:p>
            <a:pPr marL="0" indent="0"/>
            <a:endParaRPr lang="en-US" sz="800" dirty="0"/>
          </a:p>
          <a:p>
            <a:pPr marL="0" indent="0"/>
            <a:endParaRPr lang="en-US" sz="800" dirty="0"/>
          </a:p>
        </p:txBody>
      </p:sp>
      <p:pic>
        <p:nvPicPr>
          <p:cNvPr id="6" name="Picture 5"/>
          <p:cNvPicPr>
            <a:picLocks noChangeAspect="1"/>
          </p:cNvPicPr>
          <p:nvPr/>
        </p:nvPicPr>
        <p:blipFill>
          <a:blip r:embed="rId2"/>
          <a:stretch>
            <a:fillRect/>
          </a:stretch>
        </p:blipFill>
        <p:spPr>
          <a:xfrm>
            <a:off x="917900" y="4313237"/>
            <a:ext cx="8389612" cy="316866"/>
          </a:xfrm>
          <a:prstGeom prst="rect">
            <a:avLst/>
          </a:prstGeom>
          <a:ln>
            <a:solidFill>
              <a:schemeClr val="tx1"/>
            </a:solidFill>
          </a:ln>
        </p:spPr>
      </p:pic>
      <p:pic>
        <p:nvPicPr>
          <p:cNvPr id="11" name="Picture 10"/>
          <p:cNvPicPr>
            <a:picLocks noChangeAspect="1"/>
          </p:cNvPicPr>
          <p:nvPr/>
        </p:nvPicPr>
        <p:blipFill>
          <a:blip r:embed="rId3"/>
          <a:stretch>
            <a:fillRect/>
          </a:stretch>
        </p:blipFill>
        <p:spPr>
          <a:xfrm>
            <a:off x="765500" y="4694237"/>
            <a:ext cx="8618212" cy="2438400"/>
          </a:xfrm>
          <a:prstGeom prst="rect">
            <a:avLst/>
          </a:prstGeom>
          <a:ln>
            <a:solidFill>
              <a:schemeClr val="tx1"/>
            </a:solidFill>
          </a:ln>
        </p:spPr>
      </p:pic>
      <p:sp>
        <p:nvSpPr>
          <p:cNvPr id="12" name="Rectangle 11"/>
          <p:cNvSpPr/>
          <p:nvPr/>
        </p:nvSpPr>
        <p:spPr>
          <a:xfrm>
            <a:off x="620712" y="3272007"/>
            <a:ext cx="8763000" cy="865237"/>
          </a:xfrm>
          <a:prstGeom prst="rect">
            <a:avLst/>
          </a:prstGeom>
        </p:spPr>
        <p:txBody>
          <a:bodyPr wrap="square">
            <a:spAutoFit/>
          </a:bodyPr>
          <a:lstStyle/>
          <a:p>
            <a:pPr marL="228600" indent="-228600" eaLnBrk="0">
              <a:spcAft>
                <a:spcPts val="1425"/>
              </a:spcAft>
              <a:buClr>
                <a:schemeClr val="accent2">
                  <a:lumMod val="50000"/>
                </a:schemeClr>
              </a:buClr>
              <a:buFont typeface="+mj-lt"/>
              <a:buAutoNum type="arabicPeriod" startAt="2"/>
            </a:pPr>
            <a:r>
              <a:rPr lang="en-US" dirty="0">
                <a:solidFill>
                  <a:srgbClr val="000080"/>
                </a:solidFill>
                <a:latin typeface="+mn-lt"/>
                <a:ea typeface="+mn-ea"/>
              </a:rPr>
              <a:t>Click “Create filter” with this search and select  the down arrow.  For example, adding from “localdeals@amazon.com” in the from box would search for all messages from this address and with the word” food” in them.   </a:t>
            </a:r>
          </a:p>
        </p:txBody>
      </p:sp>
      <p:sp>
        <p:nvSpPr>
          <p:cNvPr id="13" name="Rectangle 12"/>
          <p:cNvSpPr/>
          <p:nvPr/>
        </p:nvSpPr>
        <p:spPr>
          <a:xfrm>
            <a:off x="620712" y="2256343"/>
            <a:ext cx="8991600" cy="865237"/>
          </a:xfrm>
          <a:prstGeom prst="rect">
            <a:avLst/>
          </a:prstGeom>
        </p:spPr>
        <p:txBody>
          <a:bodyPr wrap="square">
            <a:spAutoFit/>
          </a:bodyPr>
          <a:lstStyle/>
          <a:p>
            <a:pPr eaLnBrk="0">
              <a:spcAft>
                <a:spcPts val="1425"/>
              </a:spcAft>
              <a:buClr>
                <a:schemeClr val="accent2">
                  <a:lumMod val="50000"/>
                </a:schemeClr>
              </a:buClr>
              <a:buFont typeface="Times New Roman" panose="02020603050405020304" pitchFamily="18" charset="0"/>
              <a:buAutoNum type="arabicPeriod"/>
            </a:pPr>
            <a:r>
              <a:rPr lang="en-US" dirty="0">
                <a:solidFill>
                  <a:srgbClr val="000080"/>
                </a:solidFill>
                <a:latin typeface="+mn-lt"/>
                <a:ea typeface="+mn-ea"/>
              </a:rPr>
              <a:t>Tell the computer to search for certain messages by entering a search term in the box.  For example, you could tell the computer to search for all of the messages with the word “food” in the them. </a:t>
            </a:r>
          </a:p>
        </p:txBody>
      </p:sp>
    </p:spTree>
    <p:extLst>
      <p:ext uri="{BB962C8B-B14F-4D97-AF65-F5344CB8AC3E}">
        <p14:creationId xmlns:p14="http://schemas.microsoft.com/office/powerpoint/2010/main" val="2597889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4512" y="566678"/>
            <a:ext cx="8991600" cy="1200329"/>
          </a:xfrm>
          <a:prstGeom prst="rect">
            <a:avLst/>
          </a:prstGeom>
        </p:spPr>
        <p:txBody>
          <a:bodyPr wrap="square">
            <a:spAutoFit/>
          </a:bodyPr>
          <a:lstStyle/>
          <a:p>
            <a:pPr marL="342900" indent="-342900">
              <a:lnSpc>
                <a:spcPct val="100000"/>
              </a:lnSpc>
              <a:buClr>
                <a:schemeClr val="accent2">
                  <a:lumMod val="50000"/>
                </a:schemeClr>
              </a:buClr>
              <a:buFont typeface="+mj-lt"/>
              <a:buAutoNum type="arabicPeriod" startAt="3"/>
            </a:pPr>
            <a:r>
              <a:rPr lang="en-US" dirty="0">
                <a:solidFill>
                  <a:srgbClr val="000080"/>
                </a:solidFill>
                <a:latin typeface="+mn-lt"/>
                <a:ea typeface="+mn-ea"/>
              </a:rPr>
              <a:t>Decide what action you want the computer to take. (Delete, </a:t>
            </a:r>
            <a:r>
              <a:rPr lang="en-US" dirty="0" smtClean="0">
                <a:solidFill>
                  <a:srgbClr val="000080"/>
                </a:solidFill>
                <a:latin typeface="+mn-lt"/>
                <a:ea typeface="+mn-ea"/>
              </a:rPr>
              <a:t>Label</a:t>
            </a:r>
            <a:r>
              <a:rPr lang="en-US" dirty="0">
                <a:solidFill>
                  <a:srgbClr val="000080"/>
                </a:solidFill>
                <a:latin typeface="+mn-lt"/>
                <a:ea typeface="+mn-ea"/>
              </a:rPr>
              <a:t>, </a:t>
            </a:r>
            <a:r>
              <a:rPr lang="en-US" dirty="0" smtClean="0">
                <a:solidFill>
                  <a:srgbClr val="000080"/>
                </a:solidFill>
                <a:latin typeface="+mn-lt"/>
                <a:ea typeface="+mn-ea"/>
              </a:rPr>
              <a:t>Star</a:t>
            </a:r>
            <a:r>
              <a:rPr lang="en-US" dirty="0">
                <a:solidFill>
                  <a:srgbClr val="000080"/>
                </a:solidFill>
                <a:latin typeface="+mn-lt"/>
                <a:ea typeface="+mn-ea"/>
              </a:rPr>
              <a:t>, </a:t>
            </a:r>
            <a:r>
              <a:rPr lang="en-US" dirty="0" smtClean="0">
                <a:solidFill>
                  <a:srgbClr val="000080"/>
                </a:solidFill>
                <a:latin typeface="+mn-lt"/>
                <a:ea typeface="+mn-ea"/>
              </a:rPr>
              <a:t>Forward</a:t>
            </a:r>
            <a:r>
              <a:rPr lang="en-US" dirty="0">
                <a:solidFill>
                  <a:srgbClr val="000080"/>
                </a:solidFill>
                <a:latin typeface="+mn-lt"/>
                <a:ea typeface="+mn-ea"/>
              </a:rPr>
              <a:t>, </a:t>
            </a:r>
            <a:r>
              <a:rPr lang="en-US" dirty="0" smtClean="0">
                <a:solidFill>
                  <a:srgbClr val="000080"/>
                </a:solidFill>
                <a:latin typeface="+mn-lt"/>
                <a:ea typeface="+mn-ea"/>
              </a:rPr>
              <a:t>Mark </a:t>
            </a:r>
            <a:r>
              <a:rPr lang="en-US" dirty="0">
                <a:solidFill>
                  <a:srgbClr val="000080"/>
                </a:solidFill>
                <a:latin typeface="+mn-lt"/>
                <a:ea typeface="+mn-ea"/>
              </a:rPr>
              <a:t>as important) and click the “Create filter” </a:t>
            </a:r>
            <a:r>
              <a:rPr lang="en-US" dirty="0" smtClean="0">
                <a:solidFill>
                  <a:srgbClr val="000080"/>
                </a:solidFill>
                <a:latin typeface="+mn-lt"/>
                <a:ea typeface="+mn-ea"/>
              </a:rPr>
              <a:t>link.  </a:t>
            </a:r>
            <a:r>
              <a:rPr lang="en-US" dirty="0">
                <a:solidFill>
                  <a:srgbClr val="000080"/>
                </a:solidFill>
                <a:latin typeface="+mn-lt"/>
                <a:ea typeface="+mn-ea"/>
              </a:rPr>
              <a:t>If you want to automatically label your filters without looking at them, select “Skip the Inbox (Archive it)” and apply a label.  You can then look at your messages at a later time. </a:t>
            </a:r>
          </a:p>
        </p:txBody>
      </p:sp>
      <p:pic>
        <p:nvPicPr>
          <p:cNvPr id="7" name="Picture 6"/>
          <p:cNvPicPr>
            <a:picLocks noChangeAspect="1"/>
          </p:cNvPicPr>
          <p:nvPr/>
        </p:nvPicPr>
        <p:blipFill>
          <a:blip r:embed="rId2"/>
          <a:stretch>
            <a:fillRect/>
          </a:stretch>
        </p:blipFill>
        <p:spPr>
          <a:xfrm>
            <a:off x="527049" y="1951037"/>
            <a:ext cx="9252204" cy="3962400"/>
          </a:xfrm>
          <a:prstGeom prst="rect">
            <a:avLst/>
          </a:prstGeom>
        </p:spPr>
      </p:pic>
    </p:spTree>
    <p:extLst>
      <p:ext uri="{BB962C8B-B14F-4D97-AF65-F5344CB8AC3E}">
        <p14:creationId xmlns:p14="http://schemas.microsoft.com/office/powerpoint/2010/main" val="2876473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1159</Words>
  <Application>Microsoft Office PowerPoint</Application>
  <PresentationFormat>Custom</PresentationFormat>
  <Paragraphs>113</Paragraphs>
  <Slides>13</Slides>
  <Notes>1</Notes>
  <HiddenSlides>1</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1_Office Theme</vt:lpstr>
      <vt:lpstr>Tech Tuesday: Managing Your Email Inbox</vt:lpstr>
      <vt:lpstr>An Outline for Today’s Session</vt:lpstr>
      <vt:lpstr>Why Mange Your Email Inbox?</vt:lpstr>
      <vt:lpstr>Tips for deciding what to do with incoming email  </vt:lpstr>
      <vt:lpstr>Deleting/Forwarding Email</vt:lpstr>
      <vt:lpstr>Creating a Label in Gmail</vt:lpstr>
      <vt:lpstr>Moving a Message to a Label </vt:lpstr>
      <vt:lpstr>Creating a Filter, Part 1   </vt:lpstr>
      <vt:lpstr>PowerPoint Presentation</vt:lpstr>
      <vt:lpstr>PowerPoint Presentation</vt:lpstr>
      <vt:lpstr> More on Filters    </vt:lpstr>
      <vt:lpstr>Using Settings </vt:lpstr>
      <vt:lpstr>Other Tips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 Tuesday: Your Topic</dc:title>
  <dc:creator>Katherine Lato</dc:creator>
  <cp:lastModifiedBy>Mary Blair</cp:lastModifiedBy>
  <cp:revision>74</cp:revision>
  <cp:lastPrinted>2015-07-10T20:18:17Z</cp:lastPrinted>
  <dcterms:created xsi:type="dcterms:W3CDTF">2015-06-18T02:39:01Z</dcterms:created>
  <dcterms:modified xsi:type="dcterms:W3CDTF">2015-07-13T14:39:32Z</dcterms:modified>
</cp:coreProperties>
</file>