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8" r:id="rId3"/>
    <p:sldId id="259" r:id="rId4"/>
    <p:sldId id="260" r:id="rId5"/>
    <p:sldId id="267" r:id="rId6"/>
    <p:sldId id="261" r:id="rId7"/>
    <p:sldId id="257" r:id="rId8"/>
    <p:sldId id="264" r:id="rId9"/>
    <p:sldId id="263"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18"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32B30E-A99E-46CD-A600-5F5E343CCDF3}" type="datetimeFigureOut">
              <a:rPr lang="en-US" smtClean="0"/>
              <a:t>8/28/2015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75EF4-36A6-483E-AD78-0693F9C3D1E8}" type="slidenum">
              <a:rPr lang="en-US" smtClean="0"/>
              <a:t>‹#›</a:t>
            </a:fld>
            <a:endParaRPr lang="en-US"/>
          </a:p>
        </p:txBody>
      </p:sp>
    </p:spTree>
    <p:extLst>
      <p:ext uri="{BB962C8B-B14F-4D97-AF65-F5344CB8AC3E}">
        <p14:creationId xmlns:p14="http://schemas.microsoft.com/office/powerpoint/2010/main" val="319783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E32DE1-A2C3-4D80-91E5-3D6AC4F43985}" type="datetime1">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E3D6F-D0CC-4FDD-B07B-DA340B84BC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69F017-2A3C-49FB-8821-C1910F38F8B6}" type="datetime1">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E3D6F-D0CC-4FDD-B07B-DA340B84BC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88EFA-02E3-4113-A418-93792C88F43F}" type="datetime1">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E3D6F-D0CC-4FDD-B07B-DA340B84BC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D6D61-65CB-4AC3-99C7-9131493FC066}" type="datetime1">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E3D6F-D0CC-4FDD-B07B-DA340B84BC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19385-42A0-4E60-AB28-78B72F477769}" type="datetime1">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E3D6F-D0CC-4FDD-B07B-DA340B84BC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324810-250F-4C46-A9DE-41DFBA8206D8}" type="datetime1">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E3D6F-D0CC-4FDD-B07B-DA340B84BC6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0CB9DB-5FBC-4227-8EA4-7DCD1BBA8E2A}" type="datetime1">
              <a:rPr lang="en-US" smtClean="0"/>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FE3D6F-D0CC-4FDD-B07B-DA340B84BC6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A83E8-096B-424F-9BF2-DCA90728F652}" type="datetime1">
              <a:rPr lang="en-US" smtClean="0"/>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FE3D6F-D0CC-4FDD-B07B-DA340B84BC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3B8A0-5BF8-493A-AC8E-7323A5E7A894}" type="datetime1">
              <a:rPr lang="en-US" smtClean="0"/>
              <a:t>8/28/2015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FE3D6F-D0CC-4FDD-B07B-DA340B84BC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ADF1C-938C-4959-A1A0-0CD11B72D99E}" type="datetime1">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E3D6F-D0CC-4FDD-B07B-DA340B84BC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E8281-9723-4797-BF7C-35715A186287}" type="datetime1">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E3D6F-D0CC-4FDD-B07B-DA340B84BC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02F5E-E0A8-4C3B-B1A7-F3FC8D2A9B21}" type="datetime1">
              <a:rPr lang="en-US" smtClean="0"/>
              <a:t>8/28/2015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E3D6F-D0CC-4FDD-B07B-DA340B84BC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Excel Pivot Tables</a:t>
            </a:r>
            <a:endParaRPr lang="en-US" dirty="0"/>
          </a:p>
        </p:txBody>
      </p:sp>
      <p:sp>
        <p:nvSpPr>
          <p:cNvPr id="3" name="Subtitle 2"/>
          <p:cNvSpPr>
            <a:spLocks noGrp="1"/>
          </p:cNvSpPr>
          <p:nvPr>
            <p:ph type="subTitle" idx="1"/>
          </p:nvPr>
        </p:nvSpPr>
        <p:spPr/>
        <p:txBody>
          <a:bodyPr/>
          <a:lstStyle/>
          <a:p>
            <a:r>
              <a:rPr lang="en-US" dirty="0" smtClean="0"/>
              <a:t>An Introduction</a:t>
            </a:r>
          </a:p>
          <a:p>
            <a:r>
              <a:rPr lang="en-US" dirty="0" smtClean="0"/>
              <a:t>September 1, 2015</a:t>
            </a:r>
            <a:endParaRPr lang="en-US" dirty="0"/>
          </a:p>
        </p:txBody>
      </p:sp>
      <p:pic>
        <p:nvPicPr>
          <p:cNvPr id="1026" name="Picture 1" descr="cid:image002.jpg@01CF4F48.A09D3290"/>
          <p:cNvPicPr>
            <a:picLocks noChangeAspect="1" noChangeArrowheads="1"/>
          </p:cNvPicPr>
          <p:nvPr/>
        </p:nvPicPr>
        <p:blipFill>
          <a:blip r:embed="rId2" cstate="print"/>
          <a:srcRect/>
          <a:stretch>
            <a:fillRect/>
          </a:stretch>
        </p:blipFill>
        <p:spPr bwMode="auto">
          <a:xfrm>
            <a:off x="7086600" y="228600"/>
            <a:ext cx="1733550" cy="117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FFE3D6F-D0CC-4FDD-B07B-DA340B84BC69}" type="slidenum">
              <a:rPr lang="en-US" smtClean="0"/>
              <a:t>10</a:t>
            </a:fld>
            <a:endParaRPr lang="en-US"/>
          </a:p>
        </p:txBody>
      </p:sp>
      <p:pic>
        <p:nvPicPr>
          <p:cNvPr id="6146" name="Picture 2"/>
          <p:cNvPicPr>
            <a:picLocks noChangeAspect="1" noChangeArrowheads="1"/>
          </p:cNvPicPr>
          <p:nvPr/>
        </p:nvPicPr>
        <p:blipFill>
          <a:blip r:embed="rId2" cstate="print"/>
          <a:srcRect l="53675" t="15111" r="22320" b="24078"/>
          <a:stretch>
            <a:fillRect/>
          </a:stretch>
        </p:blipFill>
        <p:spPr bwMode="auto">
          <a:xfrm>
            <a:off x="304800" y="914400"/>
            <a:ext cx="7391400" cy="5681609"/>
          </a:xfrm>
          <a:prstGeom prst="rect">
            <a:avLst/>
          </a:prstGeom>
          <a:noFill/>
          <a:ln w="9525">
            <a:noFill/>
            <a:miter lim="800000"/>
            <a:headEnd/>
            <a:tailEnd/>
          </a:ln>
        </p:spPr>
      </p:pic>
      <p:sp>
        <p:nvSpPr>
          <p:cNvPr id="4" name="Oval 3"/>
          <p:cNvSpPr/>
          <p:nvPr/>
        </p:nvSpPr>
        <p:spPr>
          <a:xfrm>
            <a:off x="5867400" y="4191000"/>
            <a:ext cx="1600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267200" y="4191000"/>
            <a:ext cx="1600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67200" y="5029200"/>
            <a:ext cx="1600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524000"/>
            <a:ext cx="25908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304800"/>
            <a:ext cx="5159618" cy="369332"/>
          </a:xfrm>
          <a:prstGeom prst="rect">
            <a:avLst/>
          </a:prstGeom>
          <a:noFill/>
        </p:spPr>
        <p:txBody>
          <a:bodyPr wrap="none" rtlCol="0">
            <a:spAutoFit/>
          </a:bodyPr>
          <a:lstStyle/>
          <a:p>
            <a:r>
              <a:rPr lang="en-US" dirty="0" smtClean="0"/>
              <a:t>Move the Month from Row Label to Report Filter box</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FFE3D6F-D0CC-4FDD-B07B-DA340B84BC69}" type="slidenum">
              <a:rPr lang="en-US" smtClean="0"/>
              <a:t>11</a:t>
            </a:fld>
            <a:endParaRPr lang="en-US"/>
          </a:p>
        </p:txBody>
      </p:sp>
      <p:pic>
        <p:nvPicPr>
          <p:cNvPr id="7170" name="Picture 2"/>
          <p:cNvPicPr>
            <a:picLocks noChangeAspect="1" noChangeArrowheads="1"/>
          </p:cNvPicPr>
          <p:nvPr/>
        </p:nvPicPr>
        <p:blipFill>
          <a:blip r:embed="rId2" cstate="print"/>
          <a:srcRect l="53675" r="12340" b="20000"/>
          <a:stretch>
            <a:fillRect/>
          </a:stretch>
        </p:blipFill>
        <p:spPr bwMode="auto">
          <a:xfrm>
            <a:off x="167640" y="533400"/>
            <a:ext cx="8747760" cy="6248400"/>
          </a:xfrm>
          <a:prstGeom prst="rect">
            <a:avLst/>
          </a:prstGeom>
          <a:noFill/>
          <a:ln w="9525">
            <a:noFill/>
            <a:miter lim="800000"/>
            <a:headEnd/>
            <a:tailEnd/>
          </a:ln>
        </p:spPr>
      </p:pic>
      <p:sp>
        <p:nvSpPr>
          <p:cNvPr id="4" name="TextBox 3"/>
          <p:cNvSpPr txBox="1"/>
          <p:nvPr/>
        </p:nvSpPr>
        <p:spPr>
          <a:xfrm>
            <a:off x="228600" y="76200"/>
            <a:ext cx="6576096" cy="369332"/>
          </a:xfrm>
          <a:prstGeom prst="rect">
            <a:avLst/>
          </a:prstGeom>
          <a:noFill/>
        </p:spPr>
        <p:txBody>
          <a:bodyPr wrap="none" rtlCol="0">
            <a:spAutoFit/>
          </a:bodyPr>
          <a:lstStyle/>
          <a:p>
            <a:r>
              <a:rPr lang="en-US" dirty="0" smtClean="0"/>
              <a:t>Create a Pivot Chart to look for trends in the scores over the months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Pivot Table ?</a:t>
            </a:r>
            <a:endParaRPr lang="en-US" dirty="0"/>
          </a:p>
        </p:txBody>
      </p:sp>
      <p:sp>
        <p:nvSpPr>
          <p:cNvPr id="3" name="Content Placeholder 2"/>
          <p:cNvSpPr>
            <a:spLocks noGrp="1"/>
          </p:cNvSpPr>
          <p:nvPr>
            <p:ph idx="1"/>
          </p:nvPr>
        </p:nvSpPr>
        <p:spPr/>
        <p:txBody>
          <a:bodyPr/>
          <a:lstStyle/>
          <a:p>
            <a:pPr>
              <a:buNone/>
            </a:pPr>
            <a:r>
              <a:rPr lang="en-US" dirty="0" smtClean="0"/>
              <a:t>A tool in Excel for data analysis:</a:t>
            </a:r>
            <a:endParaRPr lang="en-US" dirty="0"/>
          </a:p>
          <a:p>
            <a:r>
              <a:rPr lang="en-US" dirty="0" smtClean="0"/>
              <a:t>An </a:t>
            </a:r>
            <a:r>
              <a:rPr lang="en-US" dirty="0"/>
              <a:t>interactive way to quickly summarize large amounts of </a:t>
            </a:r>
            <a:r>
              <a:rPr lang="en-US" dirty="0" smtClean="0"/>
              <a:t>data</a:t>
            </a:r>
          </a:p>
          <a:p>
            <a:r>
              <a:rPr lang="en-US" dirty="0" smtClean="0"/>
              <a:t>Includes Pivot Tables and Pivot Charts</a:t>
            </a:r>
          </a:p>
          <a:p>
            <a:endParaRPr lang="en-US" dirty="0"/>
          </a:p>
          <a:p>
            <a:pPr>
              <a:buNone/>
            </a:pPr>
            <a:r>
              <a:rPr lang="en-US" dirty="0" smtClean="0"/>
              <a:t>The word “Pivot” is used because the tools makes it easy to manipulate your data in different ways, by ‘pivoting’ data fields.</a:t>
            </a:r>
            <a:endParaRPr lang="en-US" dirty="0"/>
          </a:p>
        </p:txBody>
      </p:sp>
      <p:sp>
        <p:nvSpPr>
          <p:cNvPr id="4" name="Slide Number Placeholder 3"/>
          <p:cNvSpPr>
            <a:spLocks noGrp="1"/>
          </p:cNvSpPr>
          <p:nvPr>
            <p:ph type="sldNum" sz="quarter" idx="12"/>
          </p:nvPr>
        </p:nvSpPr>
        <p:spPr/>
        <p:txBody>
          <a:bodyPr/>
          <a:lstStyle/>
          <a:p>
            <a:fld id="{5FFE3D6F-D0CC-4FDD-B07B-DA340B84BC69}" type="slidenum">
              <a:rPr lang="en-US" smtClean="0"/>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 used for ?</a:t>
            </a:r>
            <a:endParaRPr lang="en-US" dirty="0"/>
          </a:p>
        </p:txBody>
      </p:sp>
      <p:sp>
        <p:nvSpPr>
          <p:cNvPr id="3" name="Content Placeholder 2"/>
          <p:cNvSpPr>
            <a:spLocks noGrp="1"/>
          </p:cNvSpPr>
          <p:nvPr>
            <p:ph idx="1"/>
          </p:nvPr>
        </p:nvSpPr>
        <p:spPr/>
        <p:txBody>
          <a:bodyPr>
            <a:normAutofit fontScale="92500"/>
          </a:bodyPr>
          <a:lstStyle/>
          <a:p>
            <a:r>
              <a:rPr lang="en-US" dirty="0" smtClean="0"/>
              <a:t>Use a Pivot Table to analyze numerical data in detail and to answer questions about your data</a:t>
            </a:r>
          </a:p>
          <a:p>
            <a:r>
              <a:rPr lang="en-US" dirty="0" smtClean="0"/>
              <a:t>Use a Pivot Table to analyze numerical data in detail and to find unanticipated trends and results in your data</a:t>
            </a:r>
          </a:p>
          <a:p>
            <a:r>
              <a:rPr lang="en-US" dirty="0" smtClean="0"/>
              <a:t>Use a Pivot Chart to graphically represent or analyze parts of your data</a:t>
            </a:r>
          </a:p>
          <a:p>
            <a:r>
              <a:rPr lang="en-US" dirty="0" smtClean="0"/>
              <a:t>Useful when your data includes many different variables (columns in the spreadsheet)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FFE3D6F-D0CC-4FDD-B07B-DA340B84BC69}" type="slidenum">
              <a:rPr lang="en-US" smtClean="0"/>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Raw Data - Requirements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a:t>1. 	The top row of data must contain </a:t>
            </a:r>
            <a:r>
              <a:rPr lang="en-US" b="1" dirty="0"/>
              <a:t>column</a:t>
            </a:r>
            <a:r>
              <a:rPr lang="en-US" dirty="0"/>
              <a:t> </a:t>
            </a:r>
            <a:r>
              <a:rPr lang="en-US" b="1" dirty="0"/>
              <a:t>headers</a:t>
            </a:r>
            <a:r>
              <a:rPr lang="en-US" dirty="0"/>
              <a:t>.</a:t>
            </a:r>
          </a:p>
          <a:p>
            <a:pPr>
              <a:buNone/>
            </a:pPr>
            <a:r>
              <a:rPr lang="en-US" dirty="0"/>
              <a:t>2. 	Each row of data is a </a:t>
            </a:r>
            <a:r>
              <a:rPr lang="en-US" b="1" dirty="0"/>
              <a:t>record</a:t>
            </a:r>
            <a:r>
              <a:rPr lang="en-US" dirty="0"/>
              <a:t> about one particular entity or transaction.</a:t>
            </a:r>
          </a:p>
          <a:p>
            <a:pPr>
              <a:buNone/>
            </a:pPr>
            <a:r>
              <a:rPr lang="en-US" dirty="0"/>
              <a:t>3. 	Each column of data holds the same kind of information.</a:t>
            </a:r>
          </a:p>
          <a:p>
            <a:pPr>
              <a:buNone/>
            </a:pPr>
            <a:r>
              <a:rPr lang="en-US" dirty="0"/>
              <a:t>4. 	There are no entirely blank rows in the data.</a:t>
            </a:r>
          </a:p>
          <a:p>
            <a:pPr>
              <a:buNone/>
            </a:pPr>
            <a:r>
              <a:rPr lang="en-US" dirty="0"/>
              <a:t>5. 	There are no entirely blank columns in the data.</a:t>
            </a:r>
          </a:p>
          <a:p>
            <a:pPr>
              <a:buNone/>
            </a:pPr>
            <a:r>
              <a:rPr lang="en-US" dirty="0"/>
              <a:t>6. 	If a column contains numbers, use a zero instead of a blank cell when you don’t have a value.</a:t>
            </a:r>
          </a:p>
          <a:p>
            <a:endParaRPr lang="en-US" dirty="0"/>
          </a:p>
        </p:txBody>
      </p:sp>
      <p:sp>
        <p:nvSpPr>
          <p:cNvPr id="4" name="Slide Number Placeholder 3"/>
          <p:cNvSpPr>
            <a:spLocks noGrp="1"/>
          </p:cNvSpPr>
          <p:nvPr>
            <p:ph type="sldNum" sz="quarter" idx="12"/>
          </p:nvPr>
        </p:nvSpPr>
        <p:spPr/>
        <p:txBody>
          <a:bodyPr/>
          <a:lstStyle/>
          <a:p>
            <a:fld id="{5FFE3D6F-D0CC-4FDD-B07B-DA340B84BC69}" type="slidenum">
              <a:rPr lang="en-US" smtClean="0"/>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FFE3D6F-D0CC-4FDD-B07B-DA340B84BC69}" type="slidenum">
              <a:rPr lang="en-US" smtClean="0"/>
              <a:t>5</a:t>
            </a:fld>
            <a:endParaRPr lang="en-US"/>
          </a:p>
        </p:txBody>
      </p:sp>
      <p:pic>
        <p:nvPicPr>
          <p:cNvPr id="8194" name="Picture 2"/>
          <p:cNvPicPr>
            <a:picLocks noChangeAspect="1" noChangeArrowheads="1"/>
          </p:cNvPicPr>
          <p:nvPr/>
        </p:nvPicPr>
        <p:blipFill>
          <a:blip r:embed="rId2" cstate="print"/>
          <a:srcRect l="53945" r="28523" b="21778"/>
          <a:stretch>
            <a:fillRect/>
          </a:stretch>
        </p:blipFill>
        <p:spPr bwMode="auto">
          <a:xfrm>
            <a:off x="609600" y="0"/>
            <a:ext cx="4953000" cy="6705600"/>
          </a:xfrm>
          <a:prstGeom prst="rect">
            <a:avLst/>
          </a:prstGeom>
          <a:noFill/>
          <a:ln w="9525">
            <a:noFill/>
            <a:miter lim="800000"/>
            <a:headEnd/>
            <a:tailEnd/>
          </a:ln>
        </p:spPr>
      </p:pic>
      <p:sp>
        <p:nvSpPr>
          <p:cNvPr id="4" name="Oval 3"/>
          <p:cNvSpPr/>
          <p:nvPr/>
        </p:nvSpPr>
        <p:spPr>
          <a:xfrm>
            <a:off x="381000" y="381000"/>
            <a:ext cx="13716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43601" y="1524000"/>
            <a:ext cx="2971800" cy="2031325"/>
          </a:xfrm>
          <a:prstGeom prst="rect">
            <a:avLst/>
          </a:prstGeom>
          <a:noFill/>
        </p:spPr>
        <p:txBody>
          <a:bodyPr wrap="square" rtlCol="0">
            <a:spAutoFit/>
          </a:bodyPr>
          <a:lstStyle/>
          <a:p>
            <a:pPr>
              <a:buFont typeface="Arial" pitchFamily="34" charset="0"/>
              <a:buChar char="•"/>
            </a:pPr>
            <a:r>
              <a:rPr lang="en-US" dirty="0" smtClean="0"/>
              <a:t>  Sample data that meets the requirements</a:t>
            </a:r>
          </a:p>
          <a:p>
            <a:pPr>
              <a:buFont typeface="Arial" pitchFamily="34" charset="0"/>
              <a:buChar char="•"/>
            </a:pPr>
            <a:endParaRPr lang="en-US" dirty="0" smtClean="0"/>
          </a:p>
          <a:p>
            <a:pPr>
              <a:buFont typeface="Arial" pitchFamily="34" charset="0"/>
              <a:buChar char="•"/>
            </a:pPr>
            <a:r>
              <a:rPr lang="en-US" dirty="0"/>
              <a:t> </a:t>
            </a:r>
            <a:r>
              <a:rPr lang="en-US" dirty="0" smtClean="0"/>
              <a:t> Go to the ‘Insert’ tab on the ribbon</a:t>
            </a:r>
          </a:p>
          <a:p>
            <a:pPr>
              <a:buFont typeface="Arial" pitchFamily="34" charset="0"/>
              <a:buChar char="•"/>
            </a:pPr>
            <a:endParaRPr lang="en-US" dirty="0" smtClean="0"/>
          </a:p>
          <a:p>
            <a:pPr>
              <a:buFont typeface="Arial" pitchFamily="34" charset="0"/>
              <a:buChar char="•"/>
            </a:pPr>
            <a:r>
              <a:rPr lang="en-US" dirty="0"/>
              <a:t> </a:t>
            </a:r>
            <a:r>
              <a:rPr lang="en-US" dirty="0" smtClean="0"/>
              <a:t> Select PivotTable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FE3D6F-D0CC-4FDD-B07B-DA340B84BC69}" type="slidenum">
              <a:rPr lang="en-US" smtClean="0"/>
              <a:t>6</a:t>
            </a:fld>
            <a:endParaRPr lang="en-US"/>
          </a:p>
        </p:txBody>
      </p:sp>
      <p:pic>
        <p:nvPicPr>
          <p:cNvPr id="2050" name="Picture 2"/>
          <p:cNvPicPr>
            <a:picLocks noChangeAspect="1" noChangeArrowheads="1"/>
          </p:cNvPicPr>
          <p:nvPr/>
        </p:nvPicPr>
        <p:blipFill>
          <a:blip r:embed="rId2" cstate="print"/>
          <a:srcRect l="53675" r="17465" b="20000"/>
          <a:stretch>
            <a:fillRect/>
          </a:stretch>
        </p:blipFill>
        <p:spPr bwMode="auto">
          <a:xfrm>
            <a:off x="0" y="384560"/>
            <a:ext cx="7696200" cy="6473440"/>
          </a:xfrm>
          <a:prstGeom prst="rect">
            <a:avLst/>
          </a:prstGeom>
          <a:noFill/>
          <a:ln w="9525">
            <a:noFill/>
            <a:miter lim="800000"/>
            <a:headEnd/>
            <a:tailEnd/>
          </a:ln>
        </p:spPr>
      </p:pic>
      <p:sp>
        <p:nvSpPr>
          <p:cNvPr id="7" name="Oval 6"/>
          <p:cNvSpPr/>
          <p:nvPr/>
        </p:nvSpPr>
        <p:spPr>
          <a:xfrm>
            <a:off x="4419600" y="381000"/>
            <a:ext cx="1524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 y="0"/>
            <a:ext cx="7819833" cy="369332"/>
          </a:xfrm>
          <a:prstGeom prst="rect">
            <a:avLst/>
          </a:prstGeom>
          <a:noFill/>
        </p:spPr>
        <p:txBody>
          <a:bodyPr wrap="none" rtlCol="0">
            <a:spAutoFit/>
          </a:bodyPr>
          <a:lstStyle/>
          <a:p>
            <a:r>
              <a:rPr lang="en-US" dirty="0" smtClean="0"/>
              <a:t>Opening screen after clicking on  ‘Insert / PivotTable’  showing PivotTable Field List</a:t>
            </a:r>
            <a:endParaRPr lang="en-US" dirty="0"/>
          </a:p>
        </p:txBody>
      </p:sp>
      <p:sp>
        <p:nvSpPr>
          <p:cNvPr id="9" name="Oval 8"/>
          <p:cNvSpPr/>
          <p:nvPr/>
        </p:nvSpPr>
        <p:spPr>
          <a:xfrm>
            <a:off x="533400" y="64770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5892225"/>
            <a:ext cx="2924198" cy="584775"/>
          </a:xfrm>
          <a:prstGeom prst="rect">
            <a:avLst/>
          </a:prstGeom>
          <a:noFill/>
        </p:spPr>
        <p:txBody>
          <a:bodyPr wrap="none" rtlCol="0">
            <a:spAutoFit/>
          </a:bodyPr>
          <a:lstStyle/>
          <a:p>
            <a:r>
              <a:rPr lang="en-US" sz="1600" dirty="0" smtClean="0">
                <a:solidFill>
                  <a:srgbClr val="FF0000"/>
                </a:solidFill>
              </a:rPr>
              <a:t>Table was created in a new sheet</a:t>
            </a:r>
          </a:p>
          <a:p>
            <a:r>
              <a:rPr lang="en-US" sz="1600" dirty="0" smtClean="0">
                <a:solidFill>
                  <a:srgbClr val="FF0000"/>
                </a:solidFill>
              </a:rPr>
              <a:t>(this is a choice)</a:t>
            </a:r>
          </a:p>
        </p:txBody>
      </p:sp>
      <p:sp>
        <p:nvSpPr>
          <p:cNvPr id="11" name="TextBox 10"/>
          <p:cNvSpPr txBox="1"/>
          <p:nvPr/>
        </p:nvSpPr>
        <p:spPr>
          <a:xfrm>
            <a:off x="7772400" y="533400"/>
            <a:ext cx="1371600" cy="1754326"/>
          </a:xfrm>
          <a:prstGeom prst="rect">
            <a:avLst/>
          </a:prstGeom>
          <a:noFill/>
          <a:ln>
            <a:solidFill>
              <a:srgbClr val="FF0000"/>
            </a:solidFill>
          </a:ln>
        </p:spPr>
        <p:txBody>
          <a:bodyPr wrap="square" rtlCol="0">
            <a:spAutoFit/>
          </a:bodyPr>
          <a:lstStyle/>
          <a:p>
            <a:r>
              <a:rPr lang="en-US" dirty="0" smtClean="0">
                <a:solidFill>
                  <a:srgbClr val="FF0000"/>
                </a:solidFill>
              </a:rPr>
              <a:t>New tabs appear on the ribbon with</a:t>
            </a:r>
          </a:p>
          <a:p>
            <a:r>
              <a:rPr lang="en-US" dirty="0" smtClean="0">
                <a:solidFill>
                  <a:srgbClr val="FF0000"/>
                </a:solidFill>
              </a:rPr>
              <a:t>PivotTable Tools</a:t>
            </a:r>
          </a:p>
        </p:txBody>
      </p:sp>
      <p:cxnSp>
        <p:nvCxnSpPr>
          <p:cNvPr id="13" name="Straight Arrow Connector 12"/>
          <p:cNvCxnSpPr/>
          <p:nvPr/>
        </p:nvCxnSpPr>
        <p:spPr>
          <a:xfrm flipH="1" flipV="1">
            <a:off x="5943600" y="685800"/>
            <a:ext cx="18288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429000" y="2743200"/>
            <a:ext cx="1524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52800" y="4114800"/>
            <a:ext cx="3657600" cy="213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315201" y="2590800"/>
            <a:ext cx="1600200" cy="1200329"/>
          </a:xfrm>
          <a:prstGeom prst="rect">
            <a:avLst/>
          </a:prstGeom>
          <a:noFill/>
          <a:ln>
            <a:solidFill>
              <a:srgbClr val="FF0000"/>
            </a:solidFill>
          </a:ln>
        </p:spPr>
        <p:txBody>
          <a:bodyPr wrap="square" rtlCol="0">
            <a:spAutoFit/>
          </a:bodyPr>
          <a:lstStyle/>
          <a:p>
            <a:r>
              <a:rPr lang="en-US" dirty="0" smtClean="0">
                <a:solidFill>
                  <a:srgbClr val="FF0000"/>
                </a:solidFill>
              </a:rPr>
              <a:t>The four fields from the data set appear here</a:t>
            </a:r>
          </a:p>
        </p:txBody>
      </p:sp>
      <p:cxnSp>
        <p:nvCxnSpPr>
          <p:cNvPr id="21" name="Straight Arrow Connector 20"/>
          <p:cNvCxnSpPr>
            <a:stCxn id="19" idx="1"/>
            <a:endCxn id="14" idx="6"/>
          </p:cNvCxnSpPr>
          <p:nvPr/>
        </p:nvCxnSpPr>
        <p:spPr>
          <a:xfrm flipH="1" flipV="1">
            <a:off x="4953000" y="3124200"/>
            <a:ext cx="2362201" cy="667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543800" y="4572000"/>
            <a:ext cx="1219200" cy="1200329"/>
          </a:xfrm>
          <a:prstGeom prst="rect">
            <a:avLst/>
          </a:prstGeom>
          <a:noFill/>
          <a:ln>
            <a:solidFill>
              <a:srgbClr val="FF0000"/>
            </a:solidFill>
          </a:ln>
        </p:spPr>
        <p:txBody>
          <a:bodyPr wrap="square" rtlCol="0">
            <a:spAutoFit/>
          </a:bodyPr>
          <a:lstStyle/>
          <a:p>
            <a:r>
              <a:rPr lang="en-US" dirty="0" smtClean="0">
                <a:solidFill>
                  <a:srgbClr val="FF0000"/>
                </a:solidFill>
              </a:rPr>
              <a:t>The four areas of all Pivot Tables</a:t>
            </a:r>
          </a:p>
        </p:txBody>
      </p:sp>
      <p:cxnSp>
        <p:nvCxnSpPr>
          <p:cNvPr id="24" name="Straight Arrow Connector 23"/>
          <p:cNvCxnSpPr>
            <a:stCxn id="22" idx="1"/>
            <a:endCxn id="15" idx="6"/>
          </p:cNvCxnSpPr>
          <p:nvPr/>
        </p:nvCxnSpPr>
        <p:spPr>
          <a:xfrm flipH="1">
            <a:off x="7010400" y="5172165"/>
            <a:ext cx="533400" cy="94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Pivot Tables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Four components or areas of a PivotTable:</a:t>
            </a:r>
          </a:p>
          <a:p>
            <a:r>
              <a:rPr lang="en-US" b="1" dirty="0" smtClean="0"/>
              <a:t>Values:</a:t>
            </a:r>
            <a:r>
              <a:rPr lang="en-US" dirty="0" smtClean="0"/>
              <a:t> The area of the report that shows the data that will be used in the calculations. All PivotTables perform some sort of calculation, like sum, count, minimum, maximum, average, and so on. </a:t>
            </a:r>
          </a:p>
          <a:p>
            <a:r>
              <a:rPr lang="en-US" b="1" dirty="0" smtClean="0"/>
              <a:t>Filters:</a:t>
            </a:r>
            <a:r>
              <a:rPr lang="en-US" dirty="0" smtClean="0"/>
              <a:t> The area used to filter the table so selected fields can be viewed independently</a:t>
            </a:r>
          </a:p>
          <a:p>
            <a:r>
              <a:rPr lang="en-US" b="1" dirty="0" smtClean="0"/>
              <a:t>Rows:</a:t>
            </a:r>
            <a:r>
              <a:rPr lang="en-US" dirty="0" smtClean="0"/>
              <a:t> Used for the row titles. </a:t>
            </a:r>
          </a:p>
          <a:p>
            <a:r>
              <a:rPr lang="en-US" b="1" dirty="0" smtClean="0"/>
              <a:t>Columns:</a:t>
            </a:r>
            <a:r>
              <a:rPr lang="en-US" dirty="0" smtClean="0"/>
              <a:t> Used for the column titles.</a:t>
            </a:r>
          </a:p>
          <a:p>
            <a:endParaRPr lang="en-US" dirty="0"/>
          </a:p>
        </p:txBody>
      </p:sp>
      <p:sp>
        <p:nvSpPr>
          <p:cNvPr id="4" name="Slide Number Placeholder 3"/>
          <p:cNvSpPr>
            <a:spLocks noGrp="1"/>
          </p:cNvSpPr>
          <p:nvPr>
            <p:ph type="sldNum" sz="quarter" idx="12"/>
          </p:nvPr>
        </p:nvSpPr>
        <p:spPr/>
        <p:txBody>
          <a:bodyPr/>
          <a:lstStyle/>
          <a:p>
            <a:fld id="{5FFE3D6F-D0CC-4FDD-B07B-DA340B84BC69}" type="slidenum">
              <a:rPr lang="en-US" smtClean="0"/>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FFE3D6F-D0CC-4FDD-B07B-DA340B84BC69}" type="slidenum">
              <a:rPr lang="en-US" smtClean="0"/>
              <a:t>8</a:t>
            </a:fld>
            <a:endParaRPr lang="en-US"/>
          </a:p>
        </p:txBody>
      </p:sp>
      <p:pic>
        <p:nvPicPr>
          <p:cNvPr id="5122" name="Picture 2"/>
          <p:cNvPicPr>
            <a:picLocks noChangeAspect="1" noChangeArrowheads="1"/>
          </p:cNvPicPr>
          <p:nvPr/>
        </p:nvPicPr>
        <p:blipFill>
          <a:blip r:embed="rId2" cstate="print"/>
          <a:srcRect l="53944" t="13333" r="15577" b="20000"/>
          <a:stretch>
            <a:fillRect/>
          </a:stretch>
        </p:blipFill>
        <p:spPr bwMode="auto">
          <a:xfrm>
            <a:off x="152400" y="990600"/>
            <a:ext cx="8610600" cy="5715000"/>
          </a:xfrm>
          <a:prstGeom prst="rect">
            <a:avLst/>
          </a:prstGeom>
          <a:noFill/>
          <a:ln w="9525">
            <a:noFill/>
            <a:miter lim="800000"/>
            <a:headEnd/>
            <a:tailEnd/>
          </a:ln>
        </p:spPr>
      </p:pic>
      <p:sp>
        <p:nvSpPr>
          <p:cNvPr id="4" name="Oval 3"/>
          <p:cNvSpPr/>
          <p:nvPr/>
        </p:nvSpPr>
        <p:spPr>
          <a:xfrm>
            <a:off x="5486400" y="4876800"/>
            <a:ext cx="1600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934200" y="4191000"/>
            <a:ext cx="1600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76200"/>
            <a:ext cx="5103320" cy="369332"/>
          </a:xfrm>
          <a:prstGeom prst="rect">
            <a:avLst/>
          </a:prstGeom>
          <a:noFill/>
        </p:spPr>
        <p:txBody>
          <a:bodyPr wrap="none" rtlCol="0">
            <a:spAutoFit/>
          </a:bodyPr>
          <a:lstStyle/>
          <a:p>
            <a:r>
              <a:rPr lang="en-US" dirty="0" smtClean="0"/>
              <a:t>Select all the fields and place them in the field boxes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FFE3D6F-D0CC-4FDD-B07B-DA340B84BC69}" type="slidenum">
              <a:rPr lang="en-US" smtClean="0"/>
              <a:t>9</a:t>
            </a:fld>
            <a:endParaRPr lang="en-US"/>
          </a:p>
        </p:txBody>
      </p:sp>
      <p:pic>
        <p:nvPicPr>
          <p:cNvPr id="4098" name="Picture 2"/>
          <p:cNvPicPr>
            <a:picLocks noChangeAspect="1" noChangeArrowheads="1"/>
          </p:cNvPicPr>
          <p:nvPr/>
        </p:nvPicPr>
        <p:blipFill>
          <a:blip r:embed="rId2" cstate="print"/>
          <a:srcRect l="53944" r="19892" b="25575"/>
          <a:stretch>
            <a:fillRect/>
          </a:stretch>
        </p:blipFill>
        <p:spPr bwMode="auto">
          <a:xfrm>
            <a:off x="304800" y="806778"/>
            <a:ext cx="7010400" cy="6051222"/>
          </a:xfrm>
          <a:prstGeom prst="rect">
            <a:avLst/>
          </a:prstGeom>
          <a:noFill/>
          <a:ln w="9525">
            <a:noFill/>
            <a:miter lim="800000"/>
            <a:headEnd/>
            <a:tailEnd/>
          </a:ln>
        </p:spPr>
      </p:pic>
      <p:sp>
        <p:nvSpPr>
          <p:cNvPr id="4" name="Oval 3"/>
          <p:cNvSpPr/>
          <p:nvPr/>
        </p:nvSpPr>
        <p:spPr>
          <a:xfrm>
            <a:off x="5410200" y="5105400"/>
            <a:ext cx="1600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62400" y="5791200"/>
            <a:ext cx="1600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76200"/>
            <a:ext cx="7778155" cy="646331"/>
          </a:xfrm>
          <a:prstGeom prst="rect">
            <a:avLst/>
          </a:prstGeom>
          <a:noFill/>
        </p:spPr>
        <p:txBody>
          <a:bodyPr wrap="none" rtlCol="0">
            <a:spAutoFit/>
          </a:bodyPr>
          <a:lstStyle/>
          <a:p>
            <a:r>
              <a:rPr lang="en-US" dirty="0" smtClean="0"/>
              <a:t>Now ‘pivot’ the data by switching the fields into different boxes. Use drag &amp; drop.</a:t>
            </a:r>
          </a:p>
          <a:p>
            <a:r>
              <a:rPr lang="en-US" dirty="0" smtClean="0"/>
              <a:t>(Move ‘Subject’ from Column to Row, move ‘Student’ from Row to Column)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Font typeface="Arial" pitchFamily="34" charset="0"/>
          <a:buChar cha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TotalTime>
  <Words>384</Words>
  <Application>Microsoft Office PowerPoint</Application>
  <PresentationFormat>On-screen Show (4:3)</PresentationFormat>
  <Paragraphs>54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Excel Pivot Tables</vt:lpstr>
      <vt:lpstr>What is a Pivot Table ?</vt:lpstr>
      <vt:lpstr>What is it used for ?</vt:lpstr>
      <vt:lpstr>The Raw Data - Requirements</vt:lpstr>
      <vt:lpstr>PowerPoint Presentation</vt:lpstr>
      <vt:lpstr>PowerPoint Presentation</vt:lpstr>
      <vt:lpstr>Pivot Tables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Pivot Tables</dc:title>
  <dc:creator>Madeleine</dc:creator>
  <cp:lastModifiedBy>Mary Blair</cp:lastModifiedBy>
  <cp:revision>24</cp:revision>
  <dcterms:created xsi:type="dcterms:W3CDTF">2015-08-27T20:35:13Z</dcterms:created>
  <dcterms:modified xsi:type="dcterms:W3CDTF">2015-08-28T16:41:06Z</dcterms:modified>
</cp:coreProperties>
</file>