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1" r:id="rId3"/>
    <p:sldId id="257" r:id="rId4"/>
    <p:sldId id="263" r:id="rId5"/>
    <p:sldId id="259" r:id="rId6"/>
    <p:sldId id="262" r:id="rId7"/>
    <p:sldId id="282" r:id="rId8"/>
    <p:sldId id="258" r:id="rId9"/>
    <p:sldId id="260" r:id="rId10"/>
    <p:sldId id="264" r:id="rId11"/>
    <p:sldId id="265" r:id="rId12"/>
    <p:sldId id="271" r:id="rId13"/>
    <p:sldId id="273" r:id="rId14"/>
    <p:sldId id="274" r:id="rId15"/>
    <p:sldId id="261" r:id="rId16"/>
    <p:sldId id="279" r:id="rId17"/>
    <p:sldId id="268" r:id="rId18"/>
    <p:sldId id="281" r:id="rId19"/>
    <p:sldId id="269" r:id="rId20"/>
    <p:sldId id="272" r:id="rId21"/>
    <p:sldId id="276" r:id="rId22"/>
    <p:sldId id="270" r:id="rId23"/>
    <p:sldId id="267" r:id="rId24"/>
    <p:sldId id="275" r:id="rId25"/>
    <p:sldId id="277" r:id="rId26"/>
    <p:sldId id="280" r:id="rId27"/>
    <p:sldId id="292" r:id="rId28"/>
    <p:sldId id="290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95" autoAdjust="0"/>
  </p:normalViewPr>
  <p:slideViewPr>
    <p:cSldViewPr>
      <p:cViewPr>
        <p:scale>
          <a:sx n="90" d="100"/>
          <a:sy n="90" d="100"/>
        </p:scale>
        <p:origin x="-91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4D2FD-A12E-4994-81E5-389F1F9FBFF9}" type="datetimeFigureOut">
              <a:rPr lang="en-US" smtClean="0"/>
              <a:t>3/4/2016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F3785-AF85-42AA-B3CB-07D9B372C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05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F3785-AF85-42AA-B3CB-07D9B372C5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5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F3785-AF85-42AA-B3CB-07D9B372C5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3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F3785-AF85-42AA-B3CB-07D9B372C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3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F3785-AF85-42AA-B3CB-07D9B372C5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73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F3785-AF85-42AA-B3CB-07D9B372C5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56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F0A7D1-E9E6-4D58-A896-8794F24C934D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F3785-AF85-42AA-B3CB-07D9B372C5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69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F3785-AF85-42AA-B3CB-07D9B372C5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47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F3785-AF85-42AA-B3CB-07D9B372C5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3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4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71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7280" cy="47093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FE2D2D4D-9BA8-4BF6-8852-F32E756FED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52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7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8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9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8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1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4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8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2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64C68-4283-4885-94E0-1E75111AB41B}" type="datetimeFigureOut">
              <a:rPr lang="en-US" smtClean="0"/>
              <a:pPr/>
              <a:t>3/4/2016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DE82F-7C10-4381-9572-B5897A55CB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9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Speeding Up Your PC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Roger </a:t>
            </a:r>
            <a:r>
              <a:rPr lang="en-US" dirty="0" err="1" smtClean="0"/>
              <a:t>Libman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3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Msconfig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2" t="23312" r="35072" b="40347"/>
          <a:stretch/>
        </p:blipFill>
        <p:spPr bwMode="auto">
          <a:xfrm>
            <a:off x="2895600" y="1219200"/>
            <a:ext cx="5861538" cy="405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2276564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 Windows 7, click the Start icon and type “</a:t>
            </a:r>
            <a:r>
              <a:rPr lang="en-US" sz="2400" dirty="0" err="1" smtClean="0"/>
              <a:t>msconfig</a:t>
            </a:r>
            <a:r>
              <a:rPr lang="en-US" sz="2400" dirty="0" smtClean="0"/>
              <a:t>” into the search box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86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22098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smtClean="0"/>
              <a:t>In Windows 8 or Windows 10, right click in the task bar and select “Task Manager”</a:t>
            </a:r>
          </a:p>
          <a:p>
            <a:r>
              <a:rPr lang="en-US" sz="2400" dirty="0" smtClean="0"/>
              <a:t>Click “Startup” tab</a:t>
            </a:r>
          </a:p>
          <a:p>
            <a:r>
              <a:rPr lang="en-US" sz="2400" dirty="0" smtClean="0"/>
              <a:t>Right click on the status of a program and select “Disable”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9" t="10986" r="22445" b="23262"/>
          <a:stretch/>
        </p:blipFill>
        <p:spPr bwMode="auto">
          <a:xfrm>
            <a:off x="3276600" y="1371600"/>
            <a:ext cx="4953000" cy="4623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914400" y="228600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Task Manager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0526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Software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2.  Accumulated Temporary files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Windows creates temporary files during normal operation and it doesn’t always do a good job of cleaning them up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As they accumulate over time they slow up your computer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Slow operation can be general or specific to web browsing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What can we do?</a:t>
            </a:r>
          </a:p>
          <a:p>
            <a:pPr marL="1257300" lvl="2" indent="-457200">
              <a:buFont typeface="Wingdings" panose="05000000000000000000" pitchFamily="2" charset="2"/>
              <a:buChar char="Ø"/>
            </a:pPr>
            <a:r>
              <a:rPr lang="en-US" dirty="0" smtClean="0"/>
              <a:t>Run cleanup programs</a:t>
            </a:r>
          </a:p>
          <a:p>
            <a:pPr lvl="3" indent="-342900">
              <a:buFont typeface="Wingdings" panose="05000000000000000000" pitchFamily="2" charset="2"/>
              <a:buChar char="v"/>
            </a:pPr>
            <a:r>
              <a:rPr lang="en-US" dirty="0" smtClean="0"/>
              <a:t>Disk Cleanup (included in Windows)</a:t>
            </a:r>
          </a:p>
          <a:p>
            <a:pPr lvl="3" indent="-342900">
              <a:buFont typeface="Wingdings" panose="05000000000000000000" pitchFamily="2" charset="2"/>
              <a:buChar char="v"/>
            </a:pPr>
            <a:r>
              <a:rPr lang="en-US" dirty="0" err="1" smtClean="0"/>
              <a:t>Ccleaner</a:t>
            </a:r>
            <a:r>
              <a:rPr lang="en-US" dirty="0" smtClean="0"/>
              <a:t> (a free third party utility)</a:t>
            </a:r>
          </a:p>
          <a:p>
            <a:pPr marL="1257300" lvl="2" indent="-457200">
              <a:buFont typeface="Wingdings" panose="05000000000000000000" pitchFamily="2" charset="2"/>
              <a:buChar char="Ø"/>
            </a:pPr>
            <a:r>
              <a:rPr lang="en-US" dirty="0" smtClean="0"/>
              <a:t>Initialize your web browsers (restore to factory condition)</a:t>
            </a:r>
          </a:p>
        </p:txBody>
      </p:sp>
    </p:spTree>
    <p:extLst>
      <p:ext uri="{BB962C8B-B14F-4D97-AF65-F5344CB8AC3E}">
        <p14:creationId xmlns:p14="http://schemas.microsoft.com/office/powerpoint/2010/main" val="380367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7" t="22226" r="43114" b="25560"/>
          <a:stretch/>
        </p:blipFill>
        <p:spPr bwMode="auto">
          <a:xfrm>
            <a:off x="3657600" y="685800"/>
            <a:ext cx="4045527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52400" y="1066800"/>
            <a:ext cx="304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Windows 7, find this program in the Start menu under Accessories/System Tools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Windows 8 and Windows 10, it’s easiest to do a search for </a:t>
            </a:r>
            <a:r>
              <a:rPr lang="en-US" sz="2400" i="1" dirty="0" smtClean="0"/>
              <a:t>Disk Cleanup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286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Disk Cleanup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051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76583"/>
            <a:ext cx="22098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Find this utility on the Internet</a:t>
            </a:r>
          </a:p>
          <a:p>
            <a:r>
              <a:rPr lang="en-US" sz="2400" dirty="0" smtClean="0"/>
              <a:t>Needs to be installed</a:t>
            </a:r>
          </a:p>
          <a:p>
            <a:r>
              <a:rPr lang="en-US" sz="2400" dirty="0" smtClean="0"/>
              <a:t>You can click “Analyze” and see what it finds and then click “Run” or just click “Run Cleaner”</a:t>
            </a:r>
          </a:p>
          <a:p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4" t="14626" r="22821" b="19896"/>
          <a:stretch/>
        </p:blipFill>
        <p:spPr bwMode="auto">
          <a:xfrm>
            <a:off x="2514600" y="990600"/>
            <a:ext cx="6407727" cy="481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19704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CCleaner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854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Software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43" y="1676400"/>
            <a:ext cx="91440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/>
              <a:t> </a:t>
            </a:r>
            <a:r>
              <a:rPr lang="en-US" sz="3000" dirty="0" smtClean="0"/>
              <a:t>3. Rouge Security/Performance Improvement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There are thousands of relatively useless programs which have names which make them sound useful (“Super Optimizer”, etc.)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These get installed unintentionally (sneaky install).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The utility “</a:t>
            </a:r>
            <a:r>
              <a:rPr lang="en-US" dirty="0" err="1" smtClean="0"/>
              <a:t>unchecky</a:t>
            </a:r>
            <a:r>
              <a:rPr lang="en-US" dirty="0" smtClean="0"/>
              <a:t>” can help prevent this from happening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You can often recognize these by the popups they cause. These can dominate your screen and interfere with proper operation of the PC.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What can we do?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Avoid getting rogue programs installed in the first place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/>
              <a:t>Unfortunately, these must be manually uninstalled </a:t>
            </a:r>
            <a:r>
              <a:rPr lang="en-US" dirty="0" smtClean="0"/>
              <a:t>one </a:t>
            </a:r>
            <a:r>
              <a:rPr lang="en-US" dirty="0" smtClean="0"/>
              <a:t>by 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2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3" t="22193" r="26014" b="22577"/>
          <a:stretch/>
        </p:blipFill>
        <p:spPr bwMode="auto">
          <a:xfrm>
            <a:off x="220021" y="617516"/>
            <a:ext cx="8796657" cy="5690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46857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66800" y="1371600"/>
            <a:ext cx="7062089" cy="5334000"/>
            <a:chOff x="1298131" y="2905323"/>
            <a:chExt cx="6275578" cy="39036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3" t="50482" r="41455" b="9710"/>
            <a:stretch/>
          </p:blipFill>
          <p:spPr bwMode="auto">
            <a:xfrm>
              <a:off x="1298131" y="2905323"/>
              <a:ext cx="6275578" cy="39036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5" name="Round Diagonal Corner Rectangle 4"/>
            <p:cNvSpPr/>
            <p:nvPr/>
          </p:nvSpPr>
          <p:spPr>
            <a:xfrm>
              <a:off x="2313834" y="6084017"/>
              <a:ext cx="23622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57200" y="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Rogue Security / Performance Enhancing Programs – Example from an Actual Repair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3318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0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of </a:t>
            </a:r>
            <a:r>
              <a:rPr lang="en-US" dirty="0" err="1" smtClean="0"/>
              <a:t>Unchecky</a:t>
            </a:r>
            <a:r>
              <a:rPr lang="en-US" dirty="0" smtClean="0"/>
              <a:t> Preventing Unwanted Activity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 t="18037" r="-11210" b="-186"/>
          <a:stretch/>
        </p:blipFill>
        <p:spPr bwMode="auto">
          <a:xfrm>
            <a:off x="914400" y="1371600"/>
            <a:ext cx="8922787" cy="537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30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Rogue Security / Performance Enhancing Programs - Uninstalling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t="3112" r="29084" b="-15168"/>
          <a:stretch/>
        </p:blipFill>
        <p:spPr bwMode="auto">
          <a:xfrm>
            <a:off x="3048000" y="1600200"/>
            <a:ext cx="5158153" cy="593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591" y="1643268"/>
            <a:ext cx="2819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Each program must be manually uninstalled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First, turn off unnecessary Start-up Items in </a:t>
            </a:r>
            <a:r>
              <a:rPr lang="en-US" dirty="0" err="1" smtClean="0"/>
              <a:t>msconfig</a:t>
            </a:r>
            <a:r>
              <a:rPr lang="en-US" dirty="0" smtClean="0"/>
              <a:t> and reboot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Booting in Safe Mode is best option (Windows 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 to Control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Click “Programs and Features”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Right click on the program to be uninstalled and select “Uninstall”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 patient!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uninstall fails, use the utility </a:t>
            </a:r>
            <a:r>
              <a:rPr lang="en-US" dirty="0" err="1" smtClean="0"/>
              <a:t>Revo</a:t>
            </a:r>
            <a:r>
              <a:rPr lang="en-US" dirty="0" smtClean="0"/>
              <a:t> Uninstaller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195" y="0"/>
            <a:ext cx="5355771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Typical Repair Orders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22228" y="1019805"/>
            <a:ext cx="5564458" cy="4545981"/>
            <a:chOff x="189571" y="1295400"/>
            <a:chExt cx="5564458" cy="45459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34" t="9260" r="18997" b="37714"/>
            <a:stretch/>
          </p:blipFill>
          <p:spPr bwMode="auto">
            <a:xfrm>
              <a:off x="189571" y="1295400"/>
              <a:ext cx="5564458" cy="4545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381000" y="3447584"/>
              <a:ext cx="2209800" cy="3624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6628" y="1600199"/>
            <a:ext cx="5683405" cy="4874941"/>
            <a:chOff x="2416629" y="1905000"/>
            <a:chExt cx="5683405" cy="487494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6" t="13529" r="20878" b="29605"/>
            <a:stretch/>
          </p:blipFill>
          <p:spPr bwMode="auto">
            <a:xfrm>
              <a:off x="2416629" y="1905000"/>
              <a:ext cx="5683405" cy="4874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2427515" y="4353355"/>
              <a:ext cx="2209800" cy="3624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78713" y="2353365"/>
            <a:ext cx="4642625" cy="4115208"/>
            <a:chOff x="4501375" y="2742792"/>
            <a:chExt cx="4642625" cy="411520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90" t="14580" r="28365" b="37136"/>
            <a:stretch/>
          </p:blipFill>
          <p:spPr bwMode="auto">
            <a:xfrm>
              <a:off x="4501375" y="2742792"/>
              <a:ext cx="4642625" cy="4115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669972" y="5181600"/>
              <a:ext cx="2209800" cy="3624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781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Software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4. Registry Errors</a:t>
            </a:r>
          </a:p>
          <a:p>
            <a:r>
              <a:rPr lang="en-US" sz="2400" dirty="0" smtClean="0"/>
              <a:t>Definition - The </a:t>
            </a:r>
            <a:r>
              <a:rPr lang="en-US" sz="2400" b="1" dirty="0"/>
              <a:t>Windows Registry</a:t>
            </a:r>
            <a:r>
              <a:rPr lang="en-US" sz="2400" dirty="0"/>
              <a:t> is a hierarchical database that stores low-level settings for the Microsoft </a:t>
            </a:r>
            <a:r>
              <a:rPr lang="en-US" sz="2400" b="1" dirty="0"/>
              <a:t>Windows</a:t>
            </a:r>
            <a:r>
              <a:rPr lang="en-US" sz="2400" dirty="0"/>
              <a:t> operating system and for applications that opt to use the </a:t>
            </a:r>
            <a:r>
              <a:rPr lang="en-US" sz="2400" b="1" dirty="0" smtClean="0"/>
              <a:t>Registry</a:t>
            </a:r>
            <a:endParaRPr lang="en-US" sz="2400" dirty="0" smtClean="0"/>
          </a:p>
          <a:p>
            <a:r>
              <a:rPr lang="en-US" sz="2400" dirty="0" smtClean="0"/>
              <a:t>Over time, errors can accumulate in the registry which cause poor computer operation</a:t>
            </a:r>
          </a:p>
          <a:p>
            <a:r>
              <a:rPr lang="en-US" sz="2400" dirty="0" smtClean="0"/>
              <a:t>Unfortunately, there are many rogue registry cleaners</a:t>
            </a:r>
          </a:p>
          <a:p>
            <a:r>
              <a:rPr lang="en-US" sz="2400" dirty="0" smtClean="0"/>
              <a:t>This </a:t>
            </a:r>
            <a:r>
              <a:rPr lang="en-US" sz="2400" smtClean="0"/>
              <a:t>is a </a:t>
            </a:r>
            <a:r>
              <a:rPr lang="en-US" sz="2400" dirty="0" smtClean="0"/>
              <a:t>few very good, free registry cleaners.  I recommend the </a:t>
            </a:r>
            <a:r>
              <a:rPr lang="en-US" sz="2400" b="1" i="1" dirty="0" err="1" smtClean="0"/>
              <a:t>Eusing</a:t>
            </a:r>
            <a:r>
              <a:rPr lang="en-US" sz="2400" b="1" i="1" dirty="0" smtClean="0"/>
              <a:t> Free Registry Cleaner</a:t>
            </a:r>
            <a:r>
              <a:rPr lang="en-US" sz="2400" i="1" dirty="0" smtClean="0"/>
              <a:t>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5166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2057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Find this utility on the Internet</a:t>
            </a:r>
          </a:p>
          <a:p>
            <a:r>
              <a:rPr lang="en-US" sz="2400" dirty="0" smtClean="0"/>
              <a:t>Needs to be installed</a:t>
            </a:r>
          </a:p>
          <a:p>
            <a:r>
              <a:rPr lang="en-US" sz="2400" dirty="0" smtClean="0"/>
              <a:t>Click “Scan registry issues”</a:t>
            </a:r>
          </a:p>
          <a:p>
            <a:r>
              <a:rPr lang="en-US" sz="2400" dirty="0" smtClean="0"/>
              <a:t>When scan is complete, click “Repair registry issues”</a:t>
            </a:r>
          </a:p>
          <a:p>
            <a:r>
              <a:rPr lang="en-US" sz="2400" dirty="0" smtClean="0"/>
              <a:t>Make sure repair is complete before closing the program</a:t>
            </a:r>
          </a:p>
          <a:p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t="8774" r="12810" b="17379"/>
          <a:stretch/>
        </p:blipFill>
        <p:spPr bwMode="auto">
          <a:xfrm>
            <a:off x="2438400" y="1156504"/>
            <a:ext cx="6305798" cy="428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04800"/>
            <a:ext cx="490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Eusing</a:t>
            </a:r>
            <a:r>
              <a:rPr lang="en-US" sz="3600" dirty="0" smtClean="0"/>
              <a:t> Registry Cleaner</a:t>
            </a:r>
            <a:endParaRPr lang="en-US" sz="36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81200" y="20574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071868" y="2286000"/>
            <a:ext cx="442732" cy="850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2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Software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7500" lnSpcReduction="20000"/>
          </a:bodyPr>
          <a:lstStyle/>
          <a:p>
            <a:pPr marL="0" lvl="1" indent="0">
              <a:buNone/>
            </a:pPr>
            <a:r>
              <a:rPr lang="en-US" dirty="0" smtClean="0"/>
              <a:t>5. Various malware </a:t>
            </a:r>
            <a:r>
              <a:rPr lang="en-US" dirty="0"/>
              <a:t>(AKA </a:t>
            </a:r>
            <a:r>
              <a:rPr lang="en-US" dirty="0" err="1"/>
              <a:t>junkware</a:t>
            </a:r>
            <a:r>
              <a:rPr lang="en-US" dirty="0"/>
              <a:t>; spyware; </a:t>
            </a:r>
            <a:r>
              <a:rPr lang="en-US" dirty="0" smtClean="0"/>
              <a:t>adware; worms).  In general, these cannot be uninstalled like rogue security programs.  </a:t>
            </a:r>
            <a:r>
              <a:rPr lang="en-US" b="1" i="1" dirty="0" smtClean="0"/>
              <a:t>So what </a:t>
            </a:r>
            <a:r>
              <a:rPr lang="en-US" b="1" i="1" u="sng" dirty="0" smtClean="0"/>
              <a:t>can</a:t>
            </a:r>
            <a:r>
              <a:rPr lang="en-US" b="1" i="1" dirty="0" smtClean="0"/>
              <a:t> we do?</a:t>
            </a:r>
            <a:endParaRPr lang="en-US" b="1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Run anti-malware programs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Lost in the chaos of rogue programs, there are a few good programs that help eliminate this stuff – and they’re free!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You need to know which programs are good – but you can’t tell by their names!  Some suggestions are: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JRT (</a:t>
            </a:r>
            <a:r>
              <a:rPr lang="en-US" dirty="0" err="1" smtClean="0"/>
              <a:t>Junkware</a:t>
            </a:r>
            <a:r>
              <a:rPr lang="en-US" dirty="0" smtClean="0"/>
              <a:t> Removal Tool)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ART (Adware Removal Tool)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err="1" smtClean="0"/>
              <a:t>AdwCleaner</a:t>
            </a:r>
            <a:r>
              <a:rPr lang="en-US" dirty="0" smtClean="0"/>
              <a:t> (Adware Cleaner)</a:t>
            </a:r>
            <a:endParaRPr lang="en-US" dirty="0"/>
          </a:p>
          <a:p>
            <a:pPr lvl="2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Malwarebytes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Spybot Search and Destroy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smtClean="0"/>
              <a:t>Super Antispyware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4495800" y="5486400"/>
            <a:ext cx="228600" cy="914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76800" y="54864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 The free versions of these programs must be updated and run manually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8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r>
              <a:rPr lang="en-US" dirty="0"/>
              <a:t>Dealing with Software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5. Viruses</a:t>
            </a:r>
          </a:p>
          <a:p>
            <a:r>
              <a:rPr lang="en-US" sz="2000" dirty="0" smtClean="0"/>
              <a:t>Definition:  A </a:t>
            </a:r>
            <a:r>
              <a:rPr lang="en-US" sz="2000" dirty="0"/>
              <a:t>computer virus is a program or piece of </a:t>
            </a:r>
            <a:r>
              <a:rPr lang="en-US" sz="2000" dirty="0" smtClean="0"/>
              <a:t>code </a:t>
            </a:r>
            <a:r>
              <a:rPr lang="en-US" sz="2000" dirty="0"/>
              <a:t>that is loaded onto your computer without your knowledge and runs against your wishes. </a:t>
            </a:r>
            <a:r>
              <a:rPr lang="en-US" sz="2000" dirty="0" smtClean="0"/>
              <a:t> Viruses </a:t>
            </a:r>
            <a:r>
              <a:rPr lang="en-US" sz="2000" dirty="0"/>
              <a:t>can also replicate </a:t>
            </a:r>
            <a:r>
              <a:rPr lang="en-US" sz="2000" dirty="0" smtClean="0"/>
              <a:t>themselves.</a:t>
            </a:r>
            <a:r>
              <a:rPr lang="en-US" sz="2000" dirty="0"/>
              <a:t> </a:t>
            </a:r>
            <a:r>
              <a:rPr lang="en-US" sz="2000" dirty="0" smtClean="0"/>
              <a:t> A </a:t>
            </a:r>
            <a:r>
              <a:rPr lang="en-US" sz="2000" dirty="0"/>
              <a:t>simple virus that can make a </a:t>
            </a:r>
            <a:r>
              <a:rPr lang="en-US" sz="2000" dirty="0" smtClean="0"/>
              <a:t>copy </a:t>
            </a:r>
            <a:r>
              <a:rPr lang="en-US" sz="2000" dirty="0"/>
              <a:t>of itself over and over again is relatively easy to produce. Even such a simple virus is dangerous because it will quickly use all available </a:t>
            </a:r>
            <a:r>
              <a:rPr lang="en-US" sz="2000" dirty="0" smtClean="0"/>
              <a:t>memory </a:t>
            </a:r>
            <a:r>
              <a:rPr lang="en-US" sz="2000" dirty="0"/>
              <a:t>and bring the </a:t>
            </a:r>
            <a:r>
              <a:rPr lang="en-US" sz="2000" dirty="0" smtClean="0"/>
              <a:t>system </a:t>
            </a:r>
            <a:r>
              <a:rPr lang="en-US" sz="2000" dirty="0"/>
              <a:t>to a halt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A virus can also perform any malicious activity that the writer intended</a:t>
            </a:r>
          </a:p>
          <a:p>
            <a:r>
              <a:rPr lang="en-US" sz="2000" dirty="0" smtClean="0"/>
              <a:t>What can we do?  In a word,  </a:t>
            </a:r>
            <a:r>
              <a:rPr lang="en-US" sz="2000" b="1" i="1" dirty="0" smtClean="0"/>
              <a:t>prevention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Make sure your computer has the latest security updates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Make sure utilities such as Flash Player and Java are up to date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Be careful what you click on (email from unknown source, etc.)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Use a good antivirus program.  Make sure it’s updated and runs scans regularly.  Some recommendations: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 smtClean="0"/>
              <a:t>Microsoft Security Essentials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 smtClean="0"/>
              <a:t>Bitdefender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 smtClean="0"/>
              <a:t>AVG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sz="1200" dirty="0" smtClean="0"/>
              <a:t>Avast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/>
              <a:t>Make sure you have </a:t>
            </a:r>
            <a:r>
              <a:rPr lang="en-US" sz="1600" b="1" i="1" dirty="0" smtClean="0"/>
              <a:t>only 1</a:t>
            </a:r>
            <a:r>
              <a:rPr lang="en-US" sz="1600" dirty="0" smtClean="0"/>
              <a:t> of these programs.  They can get in each other’s way and cause bad computer performance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719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Software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6. Windows Updates and Service Packs</a:t>
            </a:r>
          </a:p>
          <a:p>
            <a:r>
              <a:rPr lang="en-US" sz="3000" dirty="0" smtClean="0"/>
              <a:t>Unfortunately, these are unavoidable.  They </a:t>
            </a:r>
            <a:r>
              <a:rPr lang="en-US" sz="3000" i="1" dirty="0" smtClean="0"/>
              <a:t>are necessary </a:t>
            </a:r>
            <a:r>
              <a:rPr lang="en-US" sz="3000" dirty="0" smtClean="0"/>
              <a:t>to help keep your computer free of malware</a:t>
            </a:r>
          </a:p>
          <a:p>
            <a:r>
              <a:rPr lang="en-US" sz="3000" dirty="0" smtClean="0"/>
              <a:t>Every properly functioning Windows computer gets new updates regularly</a:t>
            </a:r>
          </a:p>
          <a:p>
            <a:r>
              <a:rPr lang="en-US" sz="3000" dirty="0" smtClean="0"/>
              <a:t>While they do impact performance, having adequate hardware (the appropriate processor, enough memory, hard drive which is not too full) makes the tradeoff reasonable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890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Finally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Sometimes we do everything described in this talk (and more) and we fail to get the desired performance.</a:t>
            </a:r>
          </a:p>
          <a:p>
            <a:r>
              <a:rPr lang="en-US" dirty="0" smtClean="0"/>
              <a:t>What can we do?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Start over.  Load a fresh copy of the Windows operating system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Some experts recommend doing this every year or two as standard practice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smtClean="0"/>
              <a:t>Need to deal with personal files (text files, music, pictures) as well as programs that did not come with the computer and were installed later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to Get Utilities </a:t>
            </a:r>
            <a:br>
              <a:rPr lang="en-US" dirty="0" smtClean="0"/>
            </a:br>
            <a:r>
              <a:rPr lang="en-US" dirty="0" smtClean="0"/>
              <a:t>Described in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Using Registry </a:t>
            </a:r>
            <a:r>
              <a:rPr lang="en-US" dirty="0"/>
              <a:t>Cleaner		</a:t>
            </a:r>
            <a:r>
              <a:rPr lang="en-US" dirty="0" smtClean="0"/>
              <a:t>http</a:t>
            </a:r>
            <a:r>
              <a:rPr lang="en-US" dirty="0"/>
              <a:t>://www.eusing.com/Download.htm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</a:t>
            </a:r>
          </a:p>
          <a:p>
            <a:pPr marL="0" indent="0">
              <a:buNone/>
            </a:pPr>
            <a:r>
              <a:rPr lang="en-US" dirty="0" smtClean="0"/>
              <a:t>JRT (</a:t>
            </a:r>
            <a:r>
              <a:rPr lang="en-US" dirty="0" err="1" smtClean="0"/>
              <a:t>Junkware</a:t>
            </a:r>
            <a:r>
              <a:rPr lang="en-US" dirty="0" smtClean="0"/>
              <a:t> Removal Tool</a:t>
            </a:r>
            <a:r>
              <a:rPr lang="en-US" dirty="0"/>
              <a:t>)	</a:t>
            </a:r>
            <a:r>
              <a:rPr lang="en-US" dirty="0" smtClean="0"/>
              <a:t>http</a:t>
            </a:r>
            <a:r>
              <a:rPr lang="en-US" dirty="0"/>
              <a:t>://www.bleepingcomputer.com/download/junkware-removal-tool</a:t>
            </a:r>
            <a:r>
              <a:rPr lang="en-US" dirty="0" smtClean="0"/>
              <a:t>/</a:t>
            </a:r>
          </a:p>
          <a:p>
            <a:pPr marL="0" indent="0">
              <a:buNone/>
            </a:pPr>
            <a:r>
              <a:rPr lang="en-US" dirty="0" smtClean="0"/>
              <a:t>ART (Adware Removal Tool</a:t>
            </a:r>
            <a:r>
              <a:rPr lang="en-US" dirty="0"/>
              <a:t>)	http://www.techsupportall.com/adware-removal-tool/</a:t>
            </a:r>
            <a:r>
              <a:rPr lang="en-US" dirty="0" smtClean="0"/>
              <a:t>		</a:t>
            </a:r>
          </a:p>
          <a:p>
            <a:pPr marL="0" indent="0">
              <a:buNone/>
            </a:pPr>
            <a:r>
              <a:rPr lang="en-US" dirty="0" err="1" smtClean="0"/>
              <a:t>AwdCleaner</a:t>
            </a:r>
            <a:r>
              <a:rPr lang="en-US" dirty="0"/>
              <a:t>		http://www.bleepingcomputer.com/download/adwcleaner/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Malwarebytes	</a:t>
            </a:r>
            <a:r>
              <a:rPr lang="en-US" dirty="0"/>
              <a:t>	https://ninite.com/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Spybot Search and Destroy</a:t>
            </a:r>
            <a:r>
              <a:rPr lang="en-US" dirty="0"/>
              <a:t>	https://ninite.com/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Super </a:t>
            </a:r>
            <a:r>
              <a:rPr lang="en-US" dirty="0"/>
              <a:t>Antispyware		https://ninite.com/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Microsoft Security </a:t>
            </a:r>
            <a:r>
              <a:rPr lang="en-US" dirty="0"/>
              <a:t>Essentials	https://ninite.com/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Bit </a:t>
            </a:r>
            <a:r>
              <a:rPr lang="en-US" dirty="0"/>
              <a:t>Defender		http://www.bitdefender.com/solutions/free.html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AVG			https://ninite.com</a:t>
            </a:r>
            <a:r>
              <a:rPr lang="en-US" dirty="0" smtClean="0"/>
              <a:t>/</a:t>
            </a:r>
          </a:p>
          <a:p>
            <a:pPr marL="0" indent="0">
              <a:buNone/>
            </a:pPr>
            <a:r>
              <a:rPr lang="en-US" dirty="0"/>
              <a:t>Avast			https://ninite.com</a:t>
            </a:r>
            <a:r>
              <a:rPr lang="en-US" dirty="0" smtClean="0"/>
              <a:t>/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Revo</a:t>
            </a:r>
            <a:r>
              <a:rPr lang="en-US" dirty="0" smtClean="0"/>
              <a:t> </a:t>
            </a:r>
            <a:r>
              <a:rPr lang="en-US" dirty="0" err="1" smtClean="0"/>
              <a:t>Unstaller</a:t>
            </a:r>
            <a:r>
              <a:rPr lang="en-US" dirty="0"/>
              <a:t>		https://ninite.com</a:t>
            </a:r>
            <a:r>
              <a:rPr lang="en-US" dirty="0" smtClean="0"/>
              <a:t>/</a:t>
            </a:r>
          </a:p>
          <a:p>
            <a:pPr marL="0" indent="0">
              <a:buNone/>
            </a:pPr>
            <a:r>
              <a:rPr lang="en-US" dirty="0" err="1" smtClean="0"/>
              <a:t>Unchecky</a:t>
            </a:r>
            <a:r>
              <a:rPr lang="en-US" dirty="0"/>
              <a:t>			http://unchecky.com/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9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ninite.com Web Page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763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53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Supplement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66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Initializing Internet Explorer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57" y="1447800"/>
            <a:ext cx="7772400" cy="48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572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Factors Causing Poor PC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6200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Hardware</a:t>
            </a:r>
          </a:p>
          <a:p>
            <a:pPr lvl="1"/>
            <a:r>
              <a:rPr lang="en-US" dirty="0" smtClean="0"/>
              <a:t>Type and speed of processor</a:t>
            </a:r>
          </a:p>
          <a:p>
            <a:pPr lvl="2"/>
            <a:r>
              <a:rPr lang="en-US" dirty="0" smtClean="0"/>
              <a:t>For Windows 7 and later, a multi-core processor is ideal</a:t>
            </a:r>
          </a:p>
          <a:p>
            <a:pPr lvl="1"/>
            <a:r>
              <a:rPr lang="en-US" dirty="0" smtClean="0"/>
              <a:t>Amount of memory</a:t>
            </a:r>
          </a:p>
          <a:p>
            <a:pPr lvl="2"/>
            <a:r>
              <a:rPr lang="en-US" dirty="0" smtClean="0"/>
              <a:t>2GB is a reasonable minimum</a:t>
            </a:r>
          </a:p>
          <a:p>
            <a:pPr lvl="1"/>
            <a:r>
              <a:rPr lang="en-US" dirty="0" smtClean="0"/>
              <a:t>Slow hard drive</a:t>
            </a:r>
          </a:p>
          <a:p>
            <a:pPr lvl="2"/>
            <a:r>
              <a:rPr lang="en-US" dirty="0" smtClean="0"/>
              <a:t>Drives vary in performance: 7200 RPM hard drive vs. 5400 RPM drive vs. SSD</a:t>
            </a:r>
          </a:p>
          <a:p>
            <a:pPr lvl="2"/>
            <a:r>
              <a:rPr lang="en-US" dirty="0" smtClean="0"/>
              <a:t>Faulty drive</a:t>
            </a:r>
          </a:p>
          <a:p>
            <a:pPr lvl="1"/>
            <a:r>
              <a:rPr lang="en-US" dirty="0" smtClean="0"/>
              <a:t>Hard drive close to full</a:t>
            </a:r>
          </a:p>
          <a:p>
            <a:pPr lvl="1"/>
            <a:r>
              <a:rPr lang="en-US" dirty="0" smtClean="0"/>
              <a:t>WIFI Problems</a:t>
            </a:r>
          </a:p>
        </p:txBody>
      </p:sp>
    </p:spTree>
    <p:extLst>
      <p:ext uri="{BB962C8B-B14F-4D97-AF65-F5344CB8AC3E}">
        <p14:creationId xmlns:p14="http://schemas.microsoft.com/office/powerpoint/2010/main" val="398276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Resetting Internet Explorer –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10600" cy="538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7" name="Straight Arrow Connector 6"/>
          <p:cNvCxnSpPr/>
          <p:nvPr/>
        </p:nvCxnSpPr>
        <p:spPr>
          <a:xfrm flipH="1">
            <a:off x="3505200" y="3581400"/>
            <a:ext cx="18288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505200" y="3657600"/>
            <a:ext cx="1600200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55771" y="33967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3" idx="3"/>
          </p:cNvCxnSpPr>
          <p:nvPr/>
        </p:nvCxnSpPr>
        <p:spPr>
          <a:xfrm flipV="1">
            <a:off x="914400" y="4419600"/>
            <a:ext cx="22860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9600" y="4457700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581400" y="2133600"/>
            <a:ext cx="12192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55029" y="1964323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Go to Advanced tab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952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Resetting Firefox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3" y="1295400"/>
            <a:ext cx="8168640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365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Resetting Firefox cont.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5344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5" name="Straight Arrow Connector 4"/>
          <p:cNvCxnSpPr/>
          <p:nvPr/>
        </p:nvCxnSpPr>
        <p:spPr>
          <a:xfrm flipV="1">
            <a:off x="5116286" y="2688772"/>
            <a:ext cx="1828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8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Resetting Google Chrome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90559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200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Resetting Google Chrome cont.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7645"/>
            <a:ext cx="8763000" cy="547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5" name="Straight Arrow Connector 4"/>
          <p:cNvCxnSpPr/>
          <p:nvPr/>
        </p:nvCxnSpPr>
        <p:spPr>
          <a:xfrm flipH="1">
            <a:off x="1981200" y="6083587"/>
            <a:ext cx="2819400" cy="2410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00600" y="57912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Scroll to bottom and click “Show advanced settings”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893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Resetting Google Chrome (cont.)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77824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5" name="Straight Arrow Connector 4"/>
          <p:cNvCxnSpPr/>
          <p:nvPr/>
        </p:nvCxnSpPr>
        <p:spPr>
          <a:xfrm flipH="1">
            <a:off x="1872343" y="5933088"/>
            <a:ext cx="2057400" cy="190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7086" y="566247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Scroll to the bottom again and click “Reset settings”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220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57400"/>
            <a:ext cx="1524000" cy="395959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1600" dirty="0" smtClean="0"/>
              <a:t>Get to this screen with “Computer” icon (Windows 7)</a:t>
            </a:r>
          </a:p>
          <a:p>
            <a:pPr marL="0" indent="0" algn="ctr">
              <a:buNone/>
            </a:pPr>
            <a:r>
              <a:rPr lang="en-US" sz="1600" dirty="0" smtClean="0"/>
              <a:t>or “This PC”</a:t>
            </a:r>
          </a:p>
          <a:p>
            <a:pPr marL="0" indent="0" algn="ctr">
              <a:buNone/>
            </a:pPr>
            <a:r>
              <a:rPr lang="en-US" sz="1600" dirty="0" smtClean="0"/>
              <a:t>(later releases),</a:t>
            </a:r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r>
              <a:rPr lang="en-US" sz="1600" dirty="0" smtClean="0"/>
              <a:t>Right mouse click on icon and go to </a:t>
            </a:r>
          </a:p>
          <a:p>
            <a:pPr marL="0" indent="0" algn="ctr">
              <a:buNone/>
            </a:pPr>
            <a:r>
              <a:rPr lang="en-US" sz="1600" dirty="0" smtClean="0"/>
              <a:t>“Properties”</a:t>
            </a:r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r>
              <a:rPr lang="en-US" sz="1600" dirty="0" smtClean="0"/>
              <a:t>Alternately, go to “System” in the Control Panel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2778" r="26860" b="14927"/>
          <a:stretch/>
        </p:blipFill>
        <p:spPr bwMode="auto">
          <a:xfrm>
            <a:off x="1676400" y="209796"/>
            <a:ext cx="7382142" cy="649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324600" y="3191498"/>
            <a:ext cx="762000" cy="1143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486400" y="3483263"/>
            <a:ext cx="1066800" cy="1009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86600" y="2990425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Processor Type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9400" y="3399544"/>
            <a:ext cx="134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Memory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0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0" y="228600"/>
            <a:ext cx="912222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Dealing with Hardware - Disk Drive Too Full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8839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Check hard drive to make sure it is not close to full</a:t>
            </a:r>
          </a:p>
          <a:p>
            <a:pPr lvl="1"/>
            <a:r>
              <a:rPr lang="en-US" dirty="0" smtClean="0"/>
              <a:t>Open “Computer” (Windows 7) or “This PC” (Windows 8 or 10).  Look at “C” drive properties</a:t>
            </a:r>
          </a:p>
          <a:p>
            <a:pPr lvl="1"/>
            <a:r>
              <a:rPr lang="en-US" dirty="0" smtClean="0"/>
              <a:t>If too full, consider</a:t>
            </a:r>
          </a:p>
          <a:p>
            <a:pPr lvl="2"/>
            <a:r>
              <a:rPr lang="en-US" dirty="0" smtClean="0"/>
              <a:t>Deleting unnecessary (large) files</a:t>
            </a:r>
          </a:p>
          <a:p>
            <a:pPr lvl="2"/>
            <a:r>
              <a:rPr lang="en-US" dirty="0" smtClean="0"/>
              <a:t>Moving files other storage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 smtClean="0"/>
              <a:t>External hard drive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dirty="0" smtClean="0"/>
              <a:t>Cloud storage</a:t>
            </a:r>
          </a:p>
          <a:p>
            <a:pPr lvl="2"/>
            <a:r>
              <a:rPr lang="en-US" dirty="0" smtClean="0"/>
              <a:t>Getting a larger hard drive (Your image will need to be copied.)</a:t>
            </a:r>
          </a:p>
          <a:p>
            <a:pPr lvl="2"/>
            <a:r>
              <a:rPr lang="en-US" dirty="0" smtClean="0"/>
              <a:t>Running clean-up utilities to eliminate temporary files (More on this later)</a:t>
            </a:r>
          </a:p>
          <a:p>
            <a:pPr lvl="3"/>
            <a:r>
              <a:rPr lang="en-US" dirty="0" smtClean="0"/>
              <a:t>Disk Cleanup – included in Windows</a:t>
            </a:r>
          </a:p>
          <a:p>
            <a:pPr lvl="3"/>
            <a:r>
              <a:rPr lang="en-US" dirty="0" err="1" smtClean="0"/>
              <a:t>Ccleaner</a:t>
            </a:r>
            <a:r>
              <a:rPr lang="en-US" dirty="0" smtClean="0"/>
              <a:t> – a free 3</a:t>
            </a:r>
            <a:r>
              <a:rPr lang="en-US" baseline="30000" dirty="0" smtClean="0"/>
              <a:t>rd</a:t>
            </a:r>
            <a:r>
              <a:rPr lang="en-US" dirty="0" smtClean="0"/>
              <a:t> party utility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9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95600" y="-304800"/>
            <a:ext cx="5700046" cy="5181600"/>
            <a:chOff x="2895600" y="685800"/>
            <a:chExt cx="5700046" cy="5181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5" t="-16121" r="32540" b="20297"/>
            <a:stretch/>
          </p:blipFill>
          <p:spPr bwMode="auto">
            <a:xfrm>
              <a:off x="2895600" y="685800"/>
              <a:ext cx="5700046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800600" y="2209800"/>
              <a:ext cx="16002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09600" y="1676400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Get to this screen by clicking “Computer” in Windows 7 or “This PC” in later releases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40623" y="5377934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disk has adequate space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030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4632" r="9957" b="10825"/>
          <a:stretch/>
        </p:blipFill>
        <p:spPr bwMode="auto">
          <a:xfrm>
            <a:off x="2895600" y="533400"/>
            <a:ext cx="564030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447800"/>
            <a:ext cx="190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Get to this screen by clicking “Computer” in Windows 7 or “This PC” in later releases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38600" y="5377934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disk is too full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610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Slow PC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4267200"/>
            <a:ext cx="7772400" cy="1066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Software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Start-up items (programs which start when your computer is booted)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Accumulated </a:t>
            </a:r>
            <a:r>
              <a:rPr lang="en-US" dirty="0"/>
              <a:t>temporary </a:t>
            </a:r>
            <a:r>
              <a:rPr lang="en-US" dirty="0" smtClean="0"/>
              <a:t>files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Rogue security / performance improvement programs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Registry Errors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Various types of malware (AKA </a:t>
            </a:r>
            <a:r>
              <a:rPr lang="en-US" dirty="0" err="1" smtClean="0"/>
              <a:t>junkware</a:t>
            </a:r>
            <a:r>
              <a:rPr lang="en-US" dirty="0" smtClean="0"/>
              <a:t>; spyware; adware)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Viruses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Windows performance degradation due to updates/service packs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Software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Start-up items</a:t>
            </a:r>
          </a:p>
          <a:p>
            <a:pPr marL="400050" lvl="1" indent="0">
              <a:buNone/>
            </a:pPr>
            <a:r>
              <a:rPr lang="en-US" dirty="0" smtClean="0"/>
              <a:t>These are programs which start when the computer is booted.  They occupy the computer’s memory.  Too many such programs lead to very bad performance.</a:t>
            </a:r>
          </a:p>
          <a:p>
            <a:pPr lvl="1"/>
            <a:r>
              <a:rPr lang="en-US" dirty="0" smtClean="0"/>
              <a:t>Run “</a:t>
            </a:r>
            <a:r>
              <a:rPr lang="en-US" dirty="0" err="1" smtClean="0"/>
              <a:t>msconfig</a:t>
            </a:r>
            <a:r>
              <a:rPr lang="en-US" dirty="0" smtClean="0"/>
              <a:t>” (Windows 7) or Task Manager (Windows 8 or 10).</a:t>
            </a:r>
          </a:p>
          <a:p>
            <a:pPr lvl="2"/>
            <a:r>
              <a:rPr lang="en-US" dirty="0" smtClean="0"/>
              <a:t>Delete or turn off all unnecessary items and restart your computer.  Note: </a:t>
            </a:r>
            <a:r>
              <a:rPr lang="en-US" u="sng" dirty="0" smtClean="0"/>
              <a:t>Very</a:t>
            </a:r>
            <a:r>
              <a:rPr lang="en-US" dirty="0" smtClean="0"/>
              <a:t> </a:t>
            </a:r>
            <a:r>
              <a:rPr lang="en-US" u="sng" dirty="0" smtClean="0"/>
              <a:t>few</a:t>
            </a:r>
            <a:r>
              <a:rPr lang="en-US" dirty="0" smtClean="0"/>
              <a:t> programs need to start when computer is booted.  Virus protection is an exception.  It should start.</a:t>
            </a:r>
          </a:p>
          <a:p>
            <a:pPr lvl="1"/>
            <a:r>
              <a:rPr lang="en-US" dirty="0" smtClean="0"/>
              <a:t>Task Scheduler is another source of startup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5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1456</Words>
  <Application>Microsoft Office PowerPoint</Application>
  <PresentationFormat>On-screen Show (4:3)</PresentationFormat>
  <Paragraphs>192</Paragraphs>
  <Slides>35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Speeding Up Your PC</vt:lpstr>
      <vt:lpstr>Typical Repair Orders</vt:lpstr>
      <vt:lpstr>Factors Causing Poor PC Performance</vt:lpstr>
      <vt:lpstr>PowerPoint Presentation</vt:lpstr>
      <vt:lpstr>Dealing with Hardware - Disk Drive Too Full</vt:lpstr>
      <vt:lpstr>PowerPoint Presentation</vt:lpstr>
      <vt:lpstr>PowerPoint Presentation</vt:lpstr>
      <vt:lpstr>Causes of Slow PC</vt:lpstr>
      <vt:lpstr>Dealing with Software Issues</vt:lpstr>
      <vt:lpstr>Msconfig</vt:lpstr>
      <vt:lpstr>PowerPoint Presentation</vt:lpstr>
      <vt:lpstr>Dealing with Software Issues</vt:lpstr>
      <vt:lpstr>PowerPoint Presentation</vt:lpstr>
      <vt:lpstr>PowerPoint Presentation</vt:lpstr>
      <vt:lpstr>Dealing with Software Issues</vt:lpstr>
      <vt:lpstr>PowerPoint Presentation</vt:lpstr>
      <vt:lpstr>PowerPoint Presentation</vt:lpstr>
      <vt:lpstr>Example of Unchecky Preventing Unwanted Activity</vt:lpstr>
      <vt:lpstr>Rogue Security / Performance Enhancing Programs - Uninstalling</vt:lpstr>
      <vt:lpstr>Dealing with Software Issues</vt:lpstr>
      <vt:lpstr>PowerPoint Presentation</vt:lpstr>
      <vt:lpstr>Dealing with Software Issues</vt:lpstr>
      <vt:lpstr>Dealing with Software Issues</vt:lpstr>
      <vt:lpstr>Dealing with Software Issues</vt:lpstr>
      <vt:lpstr>Finally</vt:lpstr>
      <vt:lpstr>Where to Get Utilities  Described in this Talk</vt:lpstr>
      <vt:lpstr>The ninite.com Web Page</vt:lpstr>
      <vt:lpstr>Supplement</vt:lpstr>
      <vt:lpstr>Initializing Internet Explorer</vt:lpstr>
      <vt:lpstr>Resetting Internet Explorer – cont.</vt:lpstr>
      <vt:lpstr>Resetting Firefox</vt:lpstr>
      <vt:lpstr>Resetting Firefox cont.</vt:lpstr>
      <vt:lpstr>Resetting Google Chrome </vt:lpstr>
      <vt:lpstr>Resetting Google Chrome cont.</vt:lpstr>
      <vt:lpstr>Resetting Google Chrome (cont.)</vt:lpstr>
    </vt:vector>
  </TitlesOfParts>
  <Company>Peoples Resource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Speeding Up Your PC</dc:title>
  <dc:creator>pcrc</dc:creator>
  <cp:lastModifiedBy>Mary Blair</cp:lastModifiedBy>
  <cp:revision>84</cp:revision>
  <dcterms:created xsi:type="dcterms:W3CDTF">2016-01-15T23:12:59Z</dcterms:created>
  <dcterms:modified xsi:type="dcterms:W3CDTF">2016-03-04T18:19:48Z</dcterms:modified>
</cp:coreProperties>
</file>