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84" r:id="rId3"/>
    <p:sldId id="353" r:id="rId4"/>
    <p:sldId id="354" r:id="rId5"/>
    <p:sldId id="355" r:id="rId6"/>
    <p:sldId id="358" r:id="rId7"/>
    <p:sldId id="357" r:id="rId8"/>
    <p:sldId id="356" r:id="rId9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0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660"/>
  </p:normalViewPr>
  <p:slideViewPr>
    <p:cSldViewPr showGuides="1">
      <p:cViewPr varScale="1">
        <p:scale>
          <a:sx n="99" d="100"/>
          <a:sy n="99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3" tIns="46412" rIns="92823" bIns="4641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3" tIns="46412" rIns="92823" bIns="464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386263"/>
            <a:ext cx="56102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3" tIns="46412" rIns="92823" bIns="46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6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3" tIns="46412" rIns="92823" bIns="4641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72525"/>
            <a:ext cx="3036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3" tIns="46412" rIns="92823" bIns="464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68295FB-482B-413C-A287-3C83A3CE2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1874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7402CC-7FC1-4A78-BCE0-5E3E78959B48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457909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B5907-681A-484F-B125-B3CECA29D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E934E-2D52-4DD2-A5B5-E7639B7FB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9FD72-7033-45C7-804E-8FCB19B0A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6C7D3-5B07-48AA-B456-B6B8BB344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19390-3145-4B60-A01B-96F8A7272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5A4A2-6E68-48B3-98E8-05632708A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2B8C3-AC69-4F55-8DC7-B029125B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CE2AB-0B5B-41A0-ACB2-084F0C676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687C-2E57-4060-9F1D-7010AD135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55923-E3C6-4F58-8259-0C6279C4C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63A49-8993-422F-8AF1-F6AF653A4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021CFA60-233A-4121-A094-7C7D4191B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1" name="Group 8"/>
          <p:cNvGrpSpPr>
            <a:grpSpLocks/>
          </p:cNvGrpSpPr>
          <p:nvPr userDrawn="1"/>
        </p:nvGrpSpPr>
        <p:grpSpPr bwMode="auto">
          <a:xfrm>
            <a:off x="228600" y="838200"/>
            <a:ext cx="8439150" cy="288925"/>
            <a:chOff x="624" y="780"/>
            <a:chExt cx="5316" cy="182"/>
          </a:xfrm>
        </p:grpSpPr>
        <p:sp>
          <p:nvSpPr>
            <p:cNvPr id="1033" name="Text Box 9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gray">
            <a:xfrm>
              <a:off x="672" y="816"/>
              <a:ext cx="5090" cy="146"/>
            </a:xfrm>
            <a:prstGeom prst="rect">
              <a:avLst/>
            </a:prstGeom>
            <a:solidFill>
              <a:srgbClr val="0066CC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>
              <a:outerShdw dist="64008" dir="5400000" algn="ctr" rotWithShape="0">
                <a:srgbClr val="FFFFFF"/>
              </a:outerShdw>
            </a:effectLst>
          </p:spPr>
          <p:txBody>
            <a:bodyPr lIns="45710" tIns="36567" rIns="91418" bIns="36567" anchor="b">
              <a:spAutoFit/>
            </a:bodyPr>
            <a:lstStyle/>
            <a:p>
              <a:pPr eaLnBrk="0" hangingPunct="0">
                <a:lnSpc>
                  <a:spcPct val="98000"/>
                </a:lnSpc>
                <a:spcBef>
                  <a:spcPct val="10000"/>
                </a:spcBef>
                <a:defRPr/>
              </a:pPr>
              <a:endParaRPr lang="en-US" sz="1000" b="1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gray">
            <a:xfrm>
              <a:off x="624" y="780"/>
              <a:ext cx="5316" cy="152"/>
            </a:xfrm>
            <a:prstGeom prst="rect">
              <a:avLst/>
            </a:prstGeom>
            <a:solidFill>
              <a:srgbClr val="0066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>
              <a:outerShdw dist="64008" dir="5400000" algn="ctr" rotWithShape="0">
                <a:srgbClr val="FFFFFF"/>
              </a:outerShdw>
            </a:effectLst>
          </p:spPr>
          <p:txBody>
            <a:bodyPr lIns="45710" tIns="36567" rIns="91418" bIns="36567" anchor="b">
              <a:spAutoFit/>
            </a:bodyPr>
            <a:lstStyle/>
            <a:p>
              <a:pPr eaLnBrk="0" hangingPunct="0">
                <a:lnSpc>
                  <a:spcPct val="98000"/>
                </a:lnSpc>
                <a:spcBef>
                  <a:spcPct val="10000"/>
                </a:spcBef>
                <a:defRPr/>
              </a:pPr>
              <a:endParaRPr lang="en-US" sz="1000" b="1" u="sng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 flipV="1">
              <a:off x="684" y="840"/>
              <a:ext cx="5220" cy="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 flipV="1">
              <a:off x="684" y="822"/>
              <a:ext cx="5220" cy="6"/>
            </a:xfrm>
            <a:prstGeom prst="line">
              <a:avLst/>
            </a:prstGeom>
            <a:noFill/>
            <a:ln w="57150">
              <a:solidFill>
                <a:srgbClr val="FA4936"/>
              </a:solidFill>
              <a:round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6248400" y="6400800"/>
            <a:ext cx="2438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 smtClean="0"/>
              <a:t>PowerPoint 1  Version</a:t>
            </a:r>
            <a:r>
              <a:rPr lang="en-US" sz="1000" baseline="0" dirty="0" smtClean="0"/>
              <a:t> 1.0</a:t>
            </a:r>
            <a:endParaRPr lang="en-US" sz="1000" dirty="0"/>
          </a:p>
        </p:txBody>
      </p:sp>
      <p:pic>
        <p:nvPicPr>
          <p:cNvPr id="2053" name="Picture 14" descr="PRC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7200" y="5943600"/>
            <a:ext cx="1149350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5" descr="DigitalDivide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91400" y="0"/>
            <a:ext cx="114935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even_w_jackson@prodigy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81000" y="228600"/>
            <a:ext cx="731361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en-US" sz="2000" dirty="0" smtClean="0">
                <a:solidFill>
                  <a:schemeClr val="tx2"/>
                </a:solidFill>
              </a:rPr>
              <a:t>PowerPoint 1 </a:t>
            </a:r>
            <a:r>
              <a:rPr lang="en-US" sz="2000" dirty="0">
                <a:solidFill>
                  <a:schemeClr val="tx2"/>
                </a:solidFill>
              </a:rPr>
              <a:t>– Course Overview</a:t>
            </a:r>
          </a:p>
        </p:txBody>
      </p:sp>
      <p:sp>
        <p:nvSpPr>
          <p:cNvPr id="3076" name="Rectangle 10"/>
          <p:cNvSpPr>
            <a:spLocks noChangeArrowheads="1"/>
          </p:cNvSpPr>
          <p:nvPr/>
        </p:nvSpPr>
        <p:spPr bwMode="auto">
          <a:xfrm>
            <a:off x="228600" y="11430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105000"/>
              </a:lnSpc>
              <a:spcBef>
                <a:spcPct val="35000"/>
              </a:spcBef>
              <a:spcAft>
                <a:spcPct val="35000"/>
              </a:spcAft>
              <a:buClr>
                <a:srgbClr val="0066CC"/>
              </a:buClr>
            </a:pPr>
            <a:r>
              <a:rPr lang="en-US" dirty="0">
                <a:cs typeface="Times New Roman" pitchFamily="18" charset="0"/>
              </a:rPr>
              <a:t>A seven week course to </a:t>
            </a:r>
            <a:r>
              <a:rPr lang="en-US" dirty="0" smtClean="0">
                <a:cs typeface="Times New Roman" pitchFamily="18" charset="0"/>
              </a:rPr>
              <a:t>learn how to effectively use MS PowerPoint.</a:t>
            </a:r>
            <a:endParaRPr lang="en-US" dirty="0">
              <a:cs typeface="Times New Roman" pitchFamily="18" charset="0"/>
            </a:endParaRPr>
          </a:p>
        </p:txBody>
      </p:sp>
      <p:graphicFrame>
        <p:nvGraphicFramePr>
          <p:cNvPr id="2116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8462065"/>
              </p:ext>
            </p:extLst>
          </p:nvPr>
        </p:nvGraphicFramePr>
        <p:xfrm>
          <a:off x="685800" y="1676400"/>
          <a:ext cx="7086600" cy="4023359"/>
        </p:xfrm>
        <a:graphic>
          <a:graphicData uri="http://schemas.openxmlformats.org/drawingml/2006/table">
            <a:tbl>
              <a:tblPr/>
              <a:tblGrid>
                <a:gridCol w="958850"/>
                <a:gridCol w="1924050"/>
                <a:gridCol w="4203700"/>
              </a:tblGrid>
              <a:tr h="3448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80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Topic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80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Covering….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80F8"/>
                    </a:solidFill>
                  </a:tcPr>
                </a:tc>
              </a:tr>
              <a:tr h="52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 approach &amp; Basics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 outline, Google Drive, PowerPoint Interface, Themes, &amp; 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59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Clip Art and Tables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Exercises, Student Project. Homework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59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Using Graphics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Exercises, Revise Student Project, Homework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59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Using Charts and Media Clips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Chart Creation, Insert Sound, Slide Header &amp; Footer, Slide Master, Student Project, Homework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Slide Show Design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Word Art, Including Objects, Slide Design, Transitions, Homework, Student Project Update.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59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Slide sorter, Adding animation, Using Slide Sorter, Presenter notes, Student Project, Homework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59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Student Project Presentations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Presentation of Student Projects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118" name="Text Box 69"/>
          <p:cNvSpPr txBox="1">
            <a:spLocks noChangeArrowheads="1"/>
          </p:cNvSpPr>
          <p:nvPr/>
        </p:nvSpPr>
        <p:spPr bwMode="auto">
          <a:xfrm>
            <a:off x="1645952" y="5806414"/>
            <a:ext cx="60960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Steve Jackson (630) </a:t>
            </a:r>
            <a:r>
              <a:rPr lang="en-US" sz="1400" dirty="0" smtClean="0"/>
              <a:t>750-1233			Christopher Culp</a:t>
            </a:r>
            <a:endParaRPr lang="en-US" sz="1400" dirty="0"/>
          </a:p>
          <a:p>
            <a:pPr>
              <a:spcBef>
                <a:spcPct val="50000"/>
              </a:spcBef>
            </a:pPr>
            <a:r>
              <a:rPr lang="en-US" sz="1400" dirty="0">
                <a:hlinkClick r:id="rId3"/>
              </a:rPr>
              <a:t>steven_w_jackson@prodigy.net</a:t>
            </a:r>
            <a:r>
              <a:rPr lang="en-US" sz="1400" dirty="0"/>
              <a:t>	</a:t>
            </a:r>
            <a:r>
              <a:rPr lang="en-US" sz="1400" dirty="0" smtClean="0"/>
              <a:t>		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400" dirty="0" smtClean="0"/>
              <a:t>Student and PRC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166813"/>
            <a:ext cx="8229600" cy="217074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/>
              <a:t>Student Responsibilities:</a:t>
            </a:r>
          </a:p>
          <a:p>
            <a:pPr lvl="1"/>
            <a:r>
              <a:rPr lang="en-US" sz="2000" dirty="0" smtClean="0"/>
              <a:t>Attend every class or notify of an absence in advance.</a:t>
            </a:r>
          </a:p>
          <a:p>
            <a:pPr lvl="1"/>
            <a:r>
              <a:rPr lang="en-US" sz="2000" dirty="0" smtClean="0"/>
              <a:t>Participate in the discussion, complete the exercises and homework, develop a student project.</a:t>
            </a:r>
          </a:p>
          <a:p>
            <a:pPr lvl="1"/>
            <a:r>
              <a:rPr lang="en-US" sz="2000" dirty="0" smtClean="0"/>
              <a:t>Create a google e-mail account</a:t>
            </a:r>
            <a:r>
              <a:rPr lang="en-US" sz="2000" dirty="0"/>
              <a:t> </a:t>
            </a:r>
            <a:r>
              <a:rPr lang="en-US" sz="2000" dirty="0" smtClean="0"/>
              <a:t>use learn Google Drive.</a:t>
            </a:r>
          </a:p>
          <a:p>
            <a:pPr lvl="1"/>
            <a:r>
              <a:rPr lang="en-US" sz="2000" dirty="0" smtClean="0"/>
              <a:t>Complete the Homework assignments.</a:t>
            </a:r>
          </a:p>
          <a:p>
            <a:pPr lvl="1"/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3405D2E-D3A1-4727-9682-11D4CCF0387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45" y="3429000"/>
            <a:ext cx="8153400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  PRC Services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dirty="0">
                <a:latin typeface="+mn-lt"/>
              </a:rPr>
              <a:t>Provide an Internet-capable PC </a:t>
            </a:r>
            <a:r>
              <a:rPr lang="en-US" sz="2000" dirty="0" smtClean="0">
                <a:latin typeface="+mn-lt"/>
              </a:rPr>
              <a:t>after 1</a:t>
            </a:r>
            <a:r>
              <a:rPr lang="en-US" sz="2000" baseline="30000" dirty="0" smtClean="0">
                <a:latin typeface="+mn-lt"/>
              </a:rPr>
              <a:t>st</a:t>
            </a:r>
            <a:r>
              <a:rPr lang="en-US" sz="2000" dirty="0" smtClean="0">
                <a:latin typeface="+mn-lt"/>
              </a:rPr>
              <a:t> class (Internet service connection not included).</a:t>
            </a:r>
            <a:endParaRPr lang="en-US" sz="200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dirty="0">
                <a:latin typeface="+mn-lt"/>
              </a:rPr>
              <a:t>Access to Instructors and Tutors available </a:t>
            </a:r>
            <a:r>
              <a:rPr lang="en-US" sz="2000" dirty="0" smtClean="0">
                <a:latin typeface="+mn-lt"/>
              </a:rPr>
              <a:t>at several PRC sites.</a:t>
            </a:r>
            <a:endParaRPr lang="en-US" sz="200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dirty="0" smtClean="0">
                <a:latin typeface="+mn-lt"/>
              </a:rPr>
              <a:t>Prepare the student to design and create a presentation.</a:t>
            </a:r>
            <a:endParaRPr lang="en-US" sz="200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dirty="0" smtClean="0">
                <a:latin typeface="+mn-lt"/>
              </a:rPr>
              <a:t>Introduce cloud-based shared service, </a:t>
            </a:r>
            <a:r>
              <a:rPr lang="en-US" sz="2000" smtClean="0">
                <a:latin typeface="+mn-lt"/>
              </a:rPr>
              <a:t>Google Drive.</a:t>
            </a:r>
            <a:endParaRPr lang="en-US" sz="2000" dirty="0">
              <a:latin typeface="+mn-lt"/>
            </a:endParaRPr>
          </a:p>
          <a:p>
            <a:pPr lvl="1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B6C7D3-5B07-48AA-B456-B6B8BB3445C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03512" y="2148854"/>
            <a:ext cx="914390" cy="304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C:</a:t>
            </a:r>
            <a:endParaRPr lang="en-US" sz="1600" dirty="0">
              <a:ln w="952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91854" y="3703317"/>
            <a:ext cx="1539239" cy="304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My Pictures</a:t>
            </a:r>
          </a:p>
        </p:txBody>
      </p:sp>
      <p:sp>
        <p:nvSpPr>
          <p:cNvPr id="7" name="Rectangle 6"/>
          <p:cNvSpPr/>
          <p:nvPr/>
        </p:nvSpPr>
        <p:spPr>
          <a:xfrm>
            <a:off x="5120634" y="2788927"/>
            <a:ext cx="1295400" cy="304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4937757" y="3703317"/>
            <a:ext cx="1645902" cy="304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My Documents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6766536" y="3703317"/>
            <a:ext cx="1447800" cy="304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My Music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29194" y="4343390"/>
            <a:ext cx="1463025" cy="33527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PowerPoint 1</a:t>
            </a:r>
          </a:p>
        </p:txBody>
      </p:sp>
      <p:cxnSp>
        <p:nvCxnSpPr>
          <p:cNvPr id="11" name="Elbow Connector 10"/>
          <p:cNvCxnSpPr>
            <a:stCxn id="5" idx="2"/>
            <a:endCxn id="7" idx="0"/>
          </p:cNvCxnSpPr>
          <p:nvPr/>
        </p:nvCxnSpPr>
        <p:spPr>
          <a:xfrm rot="16200000" flipH="1">
            <a:off x="5596884" y="2617476"/>
            <a:ext cx="335273" cy="7627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7" idx="2"/>
            <a:endCxn id="8" idx="0"/>
          </p:cNvCxnSpPr>
          <p:nvPr/>
        </p:nvCxnSpPr>
        <p:spPr>
          <a:xfrm rot="5400000">
            <a:off x="5459726" y="3394709"/>
            <a:ext cx="609590" cy="762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" idx="2"/>
            <a:endCxn id="9" idx="0"/>
          </p:cNvCxnSpPr>
          <p:nvPr/>
        </p:nvCxnSpPr>
        <p:spPr>
          <a:xfrm rot="16200000" flipH="1">
            <a:off x="6324590" y="2537471"/>
            <a:ext cx="609590" cy="172210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7" idx="2"/>
            <a:endCxn id="6" idx="0"/>
          </p:cNvCxnSpPr>
          <p:nvPr/>
        </p:nvCxnSpPr>
        <p:spPr>
          <a:xfrm rot="5400000">
            <a:off x="4610109" y="2545092"/>
            <a:ext cx="609590" cy="170686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8" idx="2"/>
            <a:endCxn id="10" idx="0"/>
          </p:cNvCxnSpPr>
          <p:nvPr/>
        </p:nvCxnSpPr>
        <p:spPr>
          <a:xfrm rot="5400000">
            <a:off x="5593072" y="4175753"/>
            <a:ext cx="335273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2"/>
            <a:endCxn id="10" idx="2"/>
          </p:cNvCxnSpPr>
          <p:nvPr/>
        </p:nvCxnSpPr>
        <p:spPr>
          <a:xfrm>
            <a:off x="5760707" y="467866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97318" y="1874537"/>
            <a:ext cx="1539239" cy="304800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Pictures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97318" y="2331732"/>
            <a:ext cx="1645902" cy="304800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Documents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97318" y="2788927"/>
            <a:ext cx="1447800" cy="304800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Music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743220" y="2148854"/>
            <a:ext cx="822951" cy="1463024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834659" y="2514610"/>
            <a:ext cx="2560292" cy="1097268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743220" y="2971805"/>
            <a:ext cx="4389072" cy="640073"/>
          </a:xfrm>
          <a:prstGeom prst="straightConnector1">
            <a:avLst/>
          </a:prstGeom>
          <a:ln w="6350">
            <a:solidFill>
              <a:schemeClr val="tx1"/>
            </a:solidFill>
            <a:prstDash val="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31562" y="1325903"/>
            <a:ext cx="1539239" cy="304800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Libraries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120634" y="1417342"/>
            <a:ext cx="1280146" cy="3048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Desktop</a:t>
            </a:r>
            <a:endParaRPr lang="en-US" sz="1600" dirty="0">
              <a:ln w="952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>
            <a:stCxn id="25" idx="2"/>
            <a:endCxn id="5" idx="0"/>
          </p:cNvCxnSpPr>
          <p:nvPr/>
        </p:nvCxnSpPr>
        <p:spPr>
          <a:xfrm>
            <a:off x="5760707" y="1722142"/>
            <a:ext cx="0" cy="42671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959339" y="5114404"/>
            <a:ext cx="1005840" cy="27432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Week 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23001" y="320074"/>
            <a:ext cx="5071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Week 1 – Using the PC File System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356361" y="5141306"/>
            <a:ext cx="1005840" cy="27432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Week 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657850" y="5141306"/>
            <a:ext cx="1005840" cy="27432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Week </a:t>
            </a:r>
            <a:r>
              <a:rPr lang="en-US" sz="1600" dirty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2</a:t>
            </a:r>
            <a:endParaRPr lang="en-US" sz="1600" dirty="0" smtClean="0">
              <a:ln w="952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62317" y="5100058"/>
            <a:ext cx="1005840" cy="27432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Week 5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260828" y="5114404"/>
            <a:ext cx="1005840" cy="27432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Week 4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863804" y="5100058"/>
            <a:ext cx="1005840" cy="27432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9525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Week 6</a:t>
            </a:r>
          </a:p>
        </p:txBody>
      </p:sp>
      <p:cxnSp>
        <p:nvCxnSpPr>
          <p:cNvPr id="43" name="Elbow Connector 42"/>
          <p:cNvCxnSpPr>
            <a:stCxn id="36" idx="0"/>
            <a:endCxn id="10" idx="2"/>
          </p:cNvCxnSpPr>
          <p:nvPr/>
        </p:nvCxnSpPr>
        <p:spPr>
          <a:xfrm rot="5400000" flipH="1" flipV="1">
            <a:off x="3578673" y="2959272"/>
            <a:ext cx="462643" cy="3901426"/>
          </a:xfrm>
          <a:prstGeom prst="bentConnector3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37" idx="0"/>
            <a:endCxn id="10" idx="2"/>
          </p:cNvCxnSpPr>
          <p:nvPr/>
        </p:nvCxnSpPr>
        <p:spPr>
          <a:xfrm rot="5400000" flipH="1" flipV="1">
            <a:off x="4229417" y="3610017"/>
            <a:ext cx="462643" cy="2599937"/>
          </a:xfrm>
          <a:prstGeom prst="bentConnector3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27" idx="0"/>
            <a:endCxn id="10" idx="2"/>
          </p:cNvCxnSpPr>
          <p:nvPr/>
        </p:nvCxnSpPr>
        <p:spPr>
          <a:xfrm rot="5400000" flipH="1" flipV="1">
            <a:off x="4893613" y="4247310"/>
            <a:ext cx="435741" cy="1298448"/>
          </a:xfrm>
          <a:prstGeom prst="bentConnector3">
            <a:avLst>
              <a:gd name="adj1" fmla="val 46868"/>
            </a:avLst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0" idx="2"/>
            <a:endCxn id="40" idx="0"/>
          </p:cNvCxnSpPr>
          <p:nvPr/>
        </p:nvCxnSpPr>
        <p:spPr>
          <a:xfrm>
            <a:off x="5760707" y="4678663"/>
            <a:ext cx="3041" cy="43574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38" idx="0"/>
            <a:endCxn id="10" idx="2"/>
          </p:cNvCxnSpPr>
          <p:nvPr/>
        </p:nvCxnSpPr>
        <p:spPr>
          <a:xfrm rot="16200000" flipV="1">
            <a:off x="6202275" y="4237096"/>
            <a:ext cx="421395" cy="1304530"/>
          </a:xfrm>
          <a:prstGeom prst="bentConnector3">
            <a:avLst>
              <a:gd name="adj1" fmla="val 43522"/>
            </a:avLst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1" idx="0"/>
            <a:endCxn id="10" idx="2"/>
          </p:cNvCxnSpPr>
          <p:nvPr/>
        </p:nvCxnSpPr>
        <p:spPr>
          <a:xfrm rot="16200000" flipV="1">
            <a:off x="6853019" y="3586352"/>
            <a:ext cx="421395" cy="2606017"/>
          </a:xfrm>
          <a:prstGeom prst="bentConnector3">
            <a:avLst>
              <a:gd name="adj1" fmla="val 45479"/>
            </a:avLst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5920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7B687C-2E57-4060-9F1D-7010AD13550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Text Box 47"/>
          <p:cNvSpPr txBox="1">
            <a:spLocks noChangeArrowheads="1"/>
          </p:cNvSpPr>
          <p:nvPr/>
        </p:nvSpPr>
        <p:spPr bwMode="auto">
          <a:xfrm>
            <a:off x="823001" y="209550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Week </a:t>
            </a:r>
            <a:r>
              <a:rPr lang="en-US" sz="2000" dirty="0" smtClean="0"/>
              <a:t>1 – Accessing Google Drive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48684" y="1185002"/>
            <a:ext cx="1920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Step 1: Sign In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48545" y="2237667"/>
            <a:ext cx="2229899" cy="31283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35103" y="1200250"/>
            <a:ext cx="1920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Step 2: Open Drive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178743" y="1172782"/>
            <a:ext cx="1920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Step 3: Select Folder</a:t>
            </a:r>
            <a:endParaRPr lang="en-US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782" y="1684461"/>
            <a:ext cx="2503603" cy="32541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3452" y="1684461"/>
            <a:ext cx="1486107" cy="3496163"/>
          </a:xfrm>
          <a:prstGeom prst="rect">
            <a:avLst/>
          </a:prstGeom>
        </p:spPr>
      </p:pic>
      <p:sp>
        <p:nvSpPr>
          <p:cNvPr id="10" name="Oval Callout 9"/>
          <p:cNvSpPr/>
          <p:nvPr/>
        </p:nvSpPr>
        <p:spPr>
          <a:xfrm>
            <a:off x="2258102" y="4461881"/>
            <a:ext cx="826129" cy="507189"/>
          </a:xfrm>
          <a:prstGeom prst="wedgeEllipseCallout">
            <a:avLst>
              <a:gd name="adj1" fmla="val -133824"/>
              <a:gd name="adj2" fmla="val -181639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Click Here</a:t>
            </a:r>
            <a:endParaRPr lang="en-US" sz="1100" dirty="0"/>
          </a:p>
        </p:txBody>
      </p:sp>
      <p:sp>
        <p:nvSpPr>
          <p:cNvPr id="11" name="Oval Callout 10"/>
          <p:cNvSpPr/>
          <p:nvPr/>
        </p:nvSpPr>
        <p:spPr>
          <a:xfrm>
            <a:off x="5159405" y="4461880"/>
            <a:ext cx="1149323" cy="575329"/>
          </a:xfrm>
          <a:prstGeom prst="wedgeEllipseCallout">
            <a:avLst>
              <a:gd name="adj1" fmla="val -102332"/>
              <a:gd name="adj2" fmla="val -166389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Enter Password</a:t>
            </a:r>
            <a:endParaRPr lang="en-US" sz="1100" dirty="0"/>
          </a:p>
        </p:txBody>
      </p:sp>
      <p:sp>
        <p:nvSpPr>
          <p:cNvPr id="12" name="Oval Callout 11"/>
          <p:cNvSpPr/>
          <p:nvPr/>
        </p:nvSpPr>
        <p:spPr>
          <a:xfrm>
            <a:off x="7753760" y="4250187"/>
            <a:ext cx="932995" cy="550398"/>
          </a:xfrm>
          <a:prstGeom prst="wedgeEllipseCallout">
            <a:avLst>
              <a:gd name="adj1" fmla="val -117682"/>
              <a:gd name="adj2" fmla="val -219199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Display Folders</a:t>
            </a:r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3605740" y="1905239"/>
            <a:ext cx="1828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(www.google.com)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258102" y="1200251"/>
            <a:ext cx="731512" cy="307777"/>
          </a:xfrm>
          <a:prstGeom prst="rightArrow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5055347" y="1172781"/>
            <a:ext cx="731512" cy="307777"/>
          </a:xfrm>
          <a:prstGeom prst="rightArrow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899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397" y="1973693"/>
            <a:ext cx="7863804" cy="171831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7B687C-2E57-4060-9F1D-7010AD13550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xt Box 47"/>
          <p:cNvSpPr txBox="1">
            <a:spLocks noChangeArrowheads="1"/>
          </p:cNvSpPr>
          <p:nvPr/>
        </p:nvSpPr>
        <p:spPr bwMode="auto">
          <a:xfrm>
            <a:off x="1306910" y="260623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Week </a:t>
            </a:r>
            <a:r>
              <a:rPr lang="en-US" sz="2000" dirty="0" smtClean="0"/>
              <a:t>1 – PowerPoint Class Folder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917727" y="1317526"/>
            <a:ext cx="5029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omic Sans MS" panose="030F0702030302020204" pitchFamily="66" charset="0"/>
              </a:rPr>
              <a:t>Contents of the PowerPoint Folder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820459" y="4548883"/>
            <a:ext cx="1097268" cy="647936"/>
          </a:xfrm>
          <a:prstGeom prst="wedgeEllipseCallout">
            <a:avLst>
              <a:gd name="adj1" fmla="val 50349"/>
              <a:gd name="adj2" fmla="val -211600"/>
            </a:avLst>
          </a:prstGeom>
          <a:ln w="19050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Google Drive PPT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19" name="Oval Callout 18"/>
          <p:cNvSpPr/>
          <p:nvPr/>
        </p:nvSpPr>
        <p:spPr>
          <a:xfrm>
            <a:off x="2286025" y="4490061"/>
            <a:ext cx="1554462" cy="725808"/>
          </a:xfrm>
          <a:prstGeom prst="wedgeEllipseCallout">
            <a:avLst>
              <a:gd name="adj1" fmla="val 12205"/>
              <a:gd name="adj2" fmla="val -177064"/>
            </a:avLst>
          </a:prstGeom>
          <a:ln w="19050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Google Drive Instructions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0" name="Oval Callout 19"/>
          <p:cNvSpPr/>
          <p:nvPr/>
        </p:nvSpPr>
        <p:spPr>
          <a:xfrm>
            <a:off x="4754878" y="4548883"/>
            <a:ext cx="1097268" cy="647936"/>
          </a:xfrm>
          <a:prstGeom prst="wedgeEllipseCallout">
            <a:avLst>
              <a:gd name="adj1" fmla="val -77256"/>
              <a:gd name="adj2" fmla="val -208660"/>
            </a:avLst>
          </a:prstGeom>
          <a:ln w="19050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Class Survey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1" name="Oval Callout 20"/>
          <p:cNvSpPr/>
          <p:nvPr/>
        </p:nvSpPr>
        <p:spPr>
          <a:xfrm>
            <a:off x="6385641" y="4524094"/>
            <a:ext cx="1539159" cy="647936"/>
          </a:xfrm>
          <a:prstGeom prst="wedgeEllipseCallout">
            <a:avLst>
              <a:gd name="adj1" fmla="val -96415"/>
              <a:gd name="adj2" fmla="val -202780"/>
            </a:avLst>
          </a:prstGeom>
          <a:ln w="19050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Student Presentation Outline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4" name="Oval Callout 23"/>
          <p:cNvSpPr/>
          <p:nvPr/>
        </p:nvSpPr>
        <p:spPr>
          <a:xfrm>
            <a:off x="7589487" y="3581438"/>
            <a:ext cx="1097268" cy="647936"/>
          </a:xfrm>
          <a:prstGeom prst="wedgeEllipseCallout">
            <a:avLst>
              <a:gd name="adj1" fmla="val -134548"/>
              <a:gd name="adj2" fmla="val -230711"/>
            </a:avLst>
          </a:prstGeom>
          <a:ln w="19050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Weekly Folders</a:t>
            </a:r>
            <a:endParaRPr lang="en-US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99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7B687C-2E57-4060-9F1D-7010AD13550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ext Box 47"/>
          <p:cNvSpPr txBox="1">
            <a:spLocks noChangeArrowheads="1"/>
          </p:cNvSpPr>
          <p:nvPr/>
        </p:nvSpPr>
        <p:spPr bwMode="auto">
          <a:xfrm>
            <a:off x="1306910" y="260623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Week </a:t>
            </a:r>
            <a:r>
              <a:rPr lang="en-US" sz="2000" dirty="0" smtClean="0"/>
              <a:t>1 – Upload a File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48683" y="1185002"/>
            <a:ext cx="2103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Step 1: Open the Menu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566170" y="1537770"/>
            <a:ext cx="2651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Step 2: Choose a file to upload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5988" y="1691659"/>
            <a:ext cx="2095792" cy="210531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74732" y="2017108"/>
            <a:ext cx="4615978" cy="3215937"/>
          </a:xfrm>
          <a:prstGeom prst="rect">
            <a:avLst/>
          </a:prstGeom>
        </p:spPr>
      </p:pic>
      <p:sp>
        <p:nvSpPr>
          <p:cNvPr id="8" name="Oval Callout 7"/>
          <p:cNvSpPr/>
          <p:nvPr/>
        </p:nvSpPr>
        <p:spPr>
          <a:xfrm>
            <a:off x="1828830" y="4434829"/>
            <a:ext cx="1097278" cy="612648"/>
          </a:xfrm>
          <a:prstGeom prst="wedgeEllipseCallout">
            <a:avLst>
              <a:gd name="adj1" fmla="val -97916"/>
              <a:gd name="adj2" fmla="val -374378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Choose Option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827066" y="1479791"/>
            <a:ext cx="548634" cy="365756"/>
          </a:xfrm>
          <a:prstGeom prst="rightArrow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761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7B687C-2E57-4060-9F1D-7010AD13550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Text Box 47"/>
          <p:cNvSpPr txBox="1">
            <a:spLocks noChangeArrowheads="1"/>
          </p:cNvSpPr>
          <p:nvPr/>
        </p:nvSpPr>
        <p:spPr bwMode="auto">
          <a:xfrm>
            <a:off x="823001" y="209550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Week </a:t>
            </a:r>
            <a:r>
              <a:rPr lang="en-US" sz="2000" dirty="0" smtClean="0"/>
              <a:t>2 – Student Presentation Outline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0224392"/>
              </p:ext>
            </p:extLst>
          </p:nvPr>
        </p:nvGraphicFramePr>
        <p:xfrm>
          <a:off x="809670" y="2305664"/>
          <a:ext cx="5540375" cy="1793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8634"/>
                <a:gridCol w="1005829"/>
                <a:gridCol w="2671462"/>
                <a:gridCol w="13144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Topic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Contents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Special Effect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Title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Conclusion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40123" y="1342185"/>
            <a:ext cx="649217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Student Presentation Outline Format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Title: _______________________________________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19552" y="4434829"/>
            <a:ext cx="5120609" cy="1116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 you want the audience to remember?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Why are you presenting the information?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What actions do you want the audience to take?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Confirm that you got your story across</a:t>
            </a:r>
            <a:r>
              <a:rPr lang="en-US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10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7B687C-2E57-4060-9F1D-7010AD13550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Text Box 47"/>
          <p:cNvSpPr txBox="1">
            <a:spLocks noChangeArrowheads="1"/>
          </p:cNvSpPr>
          <p:nvPr/>
        </p:nvSpPr>
        <p:spPr bwMode="auto">
          <a:xfrm>
            <a:off x="823001" y="209550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Week </a:t>
            </a:r>
            <a:r>
              <a:rPr lang="en-US" sz="2000" dirty="0" smtClean="0"/>
              <a:t>2 – Student Presentation Outline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47028507"/>
              </p:ext>
            </p:extLst>
          </p:nvPr>
        </p:nvGraphicFramePr>
        <p:xfrm>
          <a:off x="851606" y="2241896"/>
          <a:ext cx="6034974" cy="1435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5779"/>
                <a:gridCol w="942965"/>
                <a:gridCol w="3111783"/>
                <a:gridCol w="1414447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Topic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Contents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Special Effect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Title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Introduce Car make and model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Body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Summary of car’s features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bulllets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Body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Repair History highlights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Body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Car ranking among similar makes &amp; models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Pictures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Body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Maintenance history and current condition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Charts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Body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Summary of why this car is a good value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Animation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Conclusion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Main reasons to buy this car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Animation &amp; Sounds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14439" y="1358468"/>
            <a:ext cx="393187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Outline (example)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Title:  Who wants to buy my car?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288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  <a:prstDash val="dash"/>
        </a:ln>
      </a:spPr>
      <a:bodyPr rtlCol="0" anchor="ctr"/>
      <a:lstStyle>
        <a:defPPr algn="ctr">
          <a:defRPr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  <a:lnDef>
      <a:spPr>
        <a:ln w="12700">
          <a:headEnd type="none" w="med" len="med"/>
          <a:tailEnd type="non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2881</TotalTime>
  <Words>486</Words>
  <Application>Microsoft Office PowerPoint</Application>
  <PresentationFormat>On-screen Show (4:3)</PresentationFormat>
  <Paragraphs>166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Student and PRC Participation</vt:lpstr>
      <vt:lpstr>Slide 3</vt:lpstr>
      <vt:lpstr>Slide 4</vt:lpstr>
      <vt:lpstr>Slide 5</vt:lpstr>
      <vt:lpstr>Slide 6</vt:lpstr>
      <vt:lpstr>Slide 7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Jackson</dc:creator>
  <cp:lastModifiedBy>pcrc</cp:lastModifiedBy>
  <cp:revision>470</cp:revision>
  <dcterms:created xsi:type="dcterms:W3CDTF">2008-02-27T22:20:23Z</dcterms:created>
  <dcterms:modified xsi:type="dcterms:W3CDTF">2016-05-03T16:45:25Z</dcterms:modified>
</cp:coreProperties>
</file>