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 showGuides="1">
      <p:cViewPr varScale="1">
        <p:scale>
          <a:sx n="64" d="100"/>
          <a:sy n="6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86263"/>
            <a:ext cx="56102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8295FB-482B-413C-A287-3C83A3CE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402CC-7FC1-4A78-BCE0-5E3E78959B4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5907-681A-484F-B125-B3CECA29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E934E-2D52-4DD2-A5B5-E7639B7FB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FD72-7033-45C7-804E-8FCB19B0A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6C7D3-5B07-48AA-B456-B6B8BB344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9390-3145-4B60-A01B-96F8A727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A4A2-6E68-48B3-98E8-05632708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B8C3-AC69-4F55-8DC7-B029125B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E2AB-0B5B-41A0-ACB2-084F0C676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687C-2E57-4060-9F1D-7010AD135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5923-E3C6-4F58-8259-0C6279C4C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3A49-8993-422F-8AF1-F6AF653A4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21CFA60-233A-4121-A094-7C7D4191B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228600" y="838200"/>
            <a:ext cx="8439150" cy="288925"/>
            <a:chOff x="624" y="780"/>
            <a:chExt cx="5316" cy="182"/>
          </a:xfrm>
        </p:grpSpPr>
        <p:sp>
          <p:nvSpPr>
            <p:cNvPr id="1033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672" y="816"/>
              <a:ext cx="5090" cy="146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64008" dir="5400000" algn="ctr" rotWithShape="0">
                <a:srgbClr val="FFFFFF"/>
              </a:outerShdw>
            </a:effectLst>
          </p:spPr>
          <p:txBody>
            <a:bodyPr lIns="45710" tIns="36567" rIns="91418" bIns="36567" anchor="b">
              <a:spAutoFit/>
            </a:bodyPr>
            <a:lstStyle/>
            <a:p>
              <a:pPr eaLnBrk="0" hangingPunct="0">
                <a:lnSpc>
                  <a:spcPct val="98000"/>
                </a:lnSpc>
                <a:spcBef>
                  <a:spcPct val="10000"/>
                </a:spcBef>
                <a:defRPr/>
              </a:pPr>
              <a:endParaRPr lang="en-US" sz="1000" b="1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624" y="780"/>
              <a:ext cx="5316" cy="152"/>
            </a:xfrm>
            <a:prstGeom prst="rect">
              <a:avLst/>
            </a:prstGeom>
            <a:solidFill>
              <a:srgbClr val="00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64008" dir="5400000" algn="ctr" rotWithShape="0">
                <a:srgbClr val="FFFFFF"/>
              </a:outerShdw>
            </a:effectLst>
          </p:spPr>
          <p:txBody>
            <a:bodyPr lIns="45710" tIns="36567" rIns="91418" bIns="36567" anchor="b">
              <a:spAutoFit/>
            </a:bodyPr>
            <a:lstStyle/>
            <a:p>
              <a:pPr eaLnBrk="0" hangingPunct="0">
                <a:lnSpc>
                  <a:spcPct val="98000"/>
                </a:lnSpc>
                <a:spcBef>
                  <a:spcPct val="10000"/>
                </a:spcBef>
                <a:defRPr/>
              </a:pPr>
              <a:endParaRPr lang="en-US" sz="1000" b="1" u="sng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684" y="840"/>
              <a:ext cx="5220" cy="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V="1">
              <a:off x="684" y="822"/>
              <a:ext cx="5220" cy="6"/>
            </a:xfrm>
            <a:prstGeom prst="line">
              <a:avLst/>
            </a:prstGeom>
            <a:noFill/>
            <a:ln w="57150">
              <a:solidFill>
                <a:srgbClr val="FA4936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248400" y="64008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 smtClean="0"/>
              <a:t>Excel I 1.0</a:t>
            </a:r>
            <a:endParaRPr lang="en-US" sz="1000" dirty="0"/>
          </a:p>
        </p:txBody>
      </p:sp>
      <p:pic>
        <p:nvPicPr>
          <p:cNvPr id="2053" name="Picture 14" descr="PRC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5943600"/>
            <a:ext cx="114935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5" descr="DigitalDivid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91400" y="0"/>
            <a:ext cx="11493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_w_jackson@prodigy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6.xls"/><Relationship Id="rId3" Type="http://schemas.openxmlformats.org/officeDocument/2006/relationships/oleObject" Target="../embeddings/Microsoft_Office_Excel_97-2003_Worksheet1.xls"/><Relationship Id="rId7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4.xls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65806" y="228600"/>
            <a:ext cx="732880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2000" dirty="0" smtClean="0">
                <a:solidFill>
                  <a:schemeClr val="tx2"/>
                </a:solidFill>
              </a:rPr>
              <a:t>Excel I 2007 </a:t>
            </a:r>
            <a:r>
              <a:rPr lang="en-US" sz="2000" dirty="0">
                <a:solidFill>
                  <a:schemeClr val="tx2"/>
                </a:solidFill>
              </a:rPr>
              <a:t>– Course Overview</a:t>
            </a: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228600" y="1143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105000"/>
              </a:lnSpc>
              <a:spcBef>
                <a:spcPct val="35000"/>
              </a:spcBef>
              <a:spcAft>
                <a:spcPct val="35000"/>
              </a:spcAft>
              <a:buClr>
                <a:srgbClr val="0066CC"/>
              </a:buClr>
            </a:pPr>
            <a:r>
              <a:rPr lang="en-US" dirty="0"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six week </a:t>
            </a:r>
            <a:r>
              <a:rPr lang="en-US" dirty="0">
                <a:cs typeface="Times New Roman" pitchFamily="18" charset="0"/>
              </a:rPr>
              <a:t>course to </a:t>
            </a:r>
            <a:r>
              <a:rPr lang="en-US" dirty="0" smtClean="0">
                <a:cs typeface="Times New Roman" pitchFamily="18" charset="0"/>
              </a:rPr>
              <a:t>learn how to use MS Office Excel 2007.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2116" name="Group 68"/>
          <p:cNvGraphicFramePr>
            <a:graphicFrameLocks noGrp="1"/>
          </p:cNvGraphicFramePr>
          <p:nvPr/>
        </p:nvGraphicFramePr>
        <p:xfrm>
          <a:off x="685800" y="1676400"/>
          <a:ext cx="7086600" cy="3703059"/>
        </p:xfrm>
        <a:graphic>
          <a:graphicData uri="http://schemas.openxmlformats.org/drawingml/2006/table">
            <a:tbl>
              <a:tblPr/>
              <a:tblGrid>
                <a:gridCol w="958850"/>
                <a:gridCol w="1924050"/>
                <a:gridCol w="4203700"/>
              </a:tblGrid>
              <a:tr h="34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 will learn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</a:tr>
              <a:tr h="52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Worksheet Basics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to use a spreadsheet. Open and save a Spreadsheet. Enter, select, and delete data.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Editing Fundamentals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Rearrange and copy cells, add formulas, automatically fill cells.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Formatting and Printing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 data on a spreadsheet for viewing and printing.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Formulas and functions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basic Mathematics, find data in a spreadsheet, and check for spelling errors.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Create Lists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Selecting and sorting data, split and freeze columns, print selected portions of spreadsheet.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Protecting the Spreadsheet  &amp;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 the spreadsheet from changes and course review.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118" name="Text Box 69"/>
          <p:cNvSpPr txBox="1">
            <a:spLocks noChangeArrowheads="1"/>
          </p:cNvSpPr>
          <p:nvPr/>
        </p:nvSpPr>
        <p:spPr bwMode="auto">
          <a:xfrm>
            <a:off x="1645952" y="5806414"/>
            <a:ext cx="6096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Steve Jackson (630) </a:t>
            </a:r>
            <a:r>
              <a:rPr lang="en-US" sz="1400" dirty="0" smtClean="0"/>
              <a:t>750-1233			Christopher Culp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>
                <a:hlinkClick r:id="rId3"/>
              </a:rPr>
              <a:t>steven_w_jackson@prodigy.net</a:t>
            </a:r>
            <a:r>
              <a:rPr lang="en-US" sz="1400" dirty="0"/>
              <a:t>	</a:t>
            </a:r>
            <a:r>
              <a:rPr lang="en-US" sz="1400" dirty="0" smtClean="0"/>
              <a:t>		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4 – Built-in Functions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1927" y="1600220"/>
            <a:ext cx="1828780" cy="9143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Built-In Function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40" y="1508781"/>
            <a:ext cx="237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Cell Values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40" y="1783098"/>
            <a:ext cx="219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Range Values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40" y="2057415"/>
            <a:ext cx="192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9341" y="1783098"/>
            <a:ext cx="146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value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08976" y="1691659"/>
            <a:ext cx="73151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26098" y="1965976"/>
            <a:ext cx="91439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11708" y="2240293"/>
            <a:ext cx="182878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1"/>
          </p:cNvCxnSpPr>
          <p:nvPr/>
        </p:nvCxnSpPr>
        <p:spPr>
          <a:xfrm>
            <a:off x="5852146" y="1965976"/>
            <a:ext cx="457195" cy="17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463074" y="2697488"/>
            <a:ext cx="6857925" cy="369332"/>
            <a:chOff x="1554513" y="2880366"/>
            <a:chExt cx="6857925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1554513" y="2880366"/>
              <a:ext cx="5029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built-In-Function(value1, value2, value2, etc) 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49414" y="2880366"/>
              <a:ext cx="1463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Single value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endCxn id="18" idx="1"/>
            </p:cNvCxnSpPr>
            <p:nvPr/>
          </p:nvCxnSpPr>
          <p:spPr>
            <a:xfrm>
              <a:off x="6492219" y="3063244"/>
              <a:ext cx="457195" cy="17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566171" y="3154683"/>
            <a:ext cx="22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645952" y="3703317"/>
          <a:ext cx="6096000" cy="1854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Built-In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=sum(1,2,3)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=average(4,5,6)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Minimum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=min(4,6)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=max(4,6)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5 – Data in Lists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3002" y="1965976"/>
          <a:ext cx="1463024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463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Los Angeles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York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Moscow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Frankfurt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Barcelona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Zurich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40" y="1325903"/>
            <a:ext cx="137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31927" y="1325903"/>
            <a:ext cx="265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Multi-column List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00415" y="1965976"/>
          <a:ext cx="4297632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762"/>
                <a:gridCol w="1403286"/>
                <a:gridCol w="1371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Los Angeles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4,200,000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York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5,400,000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Moscow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Russia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3,500,000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Frankfurt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1,670,000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1,850,000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Barcelona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1,200,000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Zurich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Switzerland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2,500,000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 smtClean="0"/>
              <a:t>Student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45" y="1417342"/>
            <a:ext cx="8229600" cy="32680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Find and save files within the Computer’s file system.</a:t>
            </a:r>
          </a:p>
          <a:p>
            <a:pPr lvl="1"/>
            <a:r>
              <a:rPr lang="en-US" sz="1600" dirty="0" smtClean="0"/>
              <a:t>Search for a file and/or folder.</a:t>
            </a:r>
          </a:p>
          <a:p>
            <a:pPr lvl="1"/>
            <a:r>
              <a:rPr lang="en-US" sz="1600" dirty="0" smtClean="0"/>
              <a:t>Locate a file or folder.</a:t>
            </a:r>
          </a:p>
          <a:p>
            <a:pPr lvl="1"/>
            <a:r>
              <a:rPr lang="en-US" sz="1600" dirty="0" smtClean="0"/>
              <a:t>Save and Save As a document.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smtClean="0"/>
              <a:t>Basic understanding of arithmetic principles:</a:t>
            </a:r>
          </a:p>
          <a:p>
            <a:pPr lvl="1"/>
            <a:r>
              <a:rPr lang="en-US" sz="1600" dirty="0" smtClean="0"/>
              <a:t>Familiar with addition, subtraction, multiplication, division.</a:t>
            </a:r>
          </a:p>
          <a:p>
            <a:pPr lvl="1"/>
            <a:r>
              <a:rPr lang="en-US" sz="1600" dirty="0" smtClean="0"/>
              <a:t>Understand the order of operations (which operations are evaluated first).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smtClean="0"/>
              <a:t>Willing to practice, practice, and practice!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405D2E-D3A1-4727-9682-11D4CCF0387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29195" y="1783098"/>
            <a:ext cx="914390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C:</a:t>
            </a:r>
            <a:endParaRPr lang="en-US" sz="16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46317" y="2331732"/>
            <a:ext cx="1295400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63439" y="3063244"/>
            <a:ext cx="1645902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My Documents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297683" y="3794756"/>
            <a:ext cx="2377414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Excel I 2007</a:t>
            </a:r>
          </a:p>
        </p:txBody>
      </p:sp>
      <p:sp>
        <p:nvSpPr>
          <p:cNvPr id="53" name="TextBox 2"/>
          <p:cNvSpPr txBox="1">
            <a:spLocks noChangeArrowheads="1"/>
          </p:cNvSpPr>
          <p:nvPr/>
        </p:nvSpPr>
        <p:spPr bwMode="auto">
          <a:xfrm>
            <a:off x="990600" y="3048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Where to find the Excel I 2007 Files</a:t>
            </a:r>
            <a:endParaRPr lang="en-US" sz="2000" dirty="0"/>
          </a:p>
        </p:txBody>
      </p:sp>
      <p:cxnSp>
        <p:nvCxnSpPr>
          <p:cNvPr id="69" name="Elbow Connector 68"/>
          <p:cNvCxnSpPr>
            <a:stCxn id="3" idx="2"/>
            <a:endCxn id="41" idx="0"/>
          </p:cNvCxnSpPr>
          <p:nvPr/>
        </p:nvCxnSpPr>
        <p:spPr>
          <a:xfrm rot="16200000" flipH="1">
            <a:off x="5368286" y="2206001"/>
            <a:ext cx="243834" cy="76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1" idx="2"/>
            <a:endCxn id="43" idx="0"/>
          </p:cNvCxnSpPr>
          <p:nvPr/>
        </p:nvCxnSpPr>
        <p:spPr>
          <a:xfrm rot="5400000">
            <a:off x="5276848" y="2846075"/>
            <a:ext cx="426712" cy="76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43" idx="2"/>
            <a:endCxn id="45" idx="0"/>
          </p:cNvCxnSpPr>
          <p:nvPr/>
        </p:nvCxnSpPr>
        <p:spPr>
          <a:xfrm rot="5400000">
            <a:off x="5273034" y="3581400"/>
            <a:ext cx="426712" cy="127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45" idx="2"/>
            <a:endCxn id="45" idx="2"/>
          </p:cNvCxnSpPr>
          <p:nvPr/>
        </p:nvCxnSpPr>
        <p:spPr>
          <a:xfrm>
            <a:off x="5486390" y="40995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371635" y="2514610"/>
            <a:ext cx="1645902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Documents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05879" y="2057415"/>
            <a:ext cx="1539239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46317" y="1234464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Desktop</a:t>
            </a:r>
            <a:endParaRPr lang="en-US" sz="16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28" idx="2"/>
            <a:endCxn id="3" idx="0"/>
          </p:cNvCxnSpPr>
          <p:nvPr/>
        </p:nvCxnSpPr>
        <p:spPr>
          <a:xfrm>
            <a:off x="5486390" y="1539264"/>
            <a:ext cx="0" cy="24383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5150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980159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5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15170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310141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75132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40123" y="4617707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1</a:t>
            </a:r>
          </a:p>
        </p:txBody>
      </p:sp>
      <p:cxnSp>
        <p:nvCxnSpPr>
          <p:cNvPr id="63" name="Elbow Connector 62"/>
          <p:cNvCxnSpPr>
            <a:stCxn id="61" idx="0"/>
            <a:endCxn id="45" idx="2"/>
          </p:cNvCxnSpPr>
          <p:nvPr/>
        </p:nvCxnSpPr>
        <p:spPr>
          <a:xfrm rot="5400000" flipH="1" flipV="1">
            <a:off x="3124218" y="2255535"/>
            <a:ext cx="518151" cy="420619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60" idx="0"/>
            <a:endCxn id="45" idx="2"/>
          </p:cNvCxnSpPr>
          <p:nvPr/>
        </p:nvCxnSpPr>
        <p:spPr>
          <a:xfrm rot="5400000" flipH="1" flipV="1">
            <a:off x="3791722" y="2923040"/>
            <a:ext cx="518151" cy="287118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9" idx="0"/>
            <a:endCxn id="45" idx="2"/>
          </p:cNvCxnSpPr>
          <p:nvPr/>
        </p:nvCxnSpPr>
        <p:spPr>
          <a:xfrm rot="5400000" flipH="1" flipV="1">
            <a:off x="4459227" y="3590544"/>
            <a:ext cx="518151" cy="15361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6" idx="0"/>
            <a:endCxn id="45" idx="2"/>
          </p:cNvCxnSpPr>
          <p:nvPr/>
        </p:nvCxnSpPr>
        <p:spPr>
          <a:xfrm rot="5400000" flipH="1" flipV="1">
            <a:off x="5126731" y="4258049"/>
            <a:ext cx="518151" cy="2011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57" idx="0"/>
            <a:endCxn id="45" idx="2"/>
          </p:cNvCxnSpPr>
          <p:nvPr/>
        </p:nvCxnSpPr>
        <p:spPr>
          <a:xfrm rot="16200000" flipV="1">
            <a:off x="5794236" y="3791711"/>
            <a:ext cx="518151" cy="113384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58" idx="0"/>
            <a:endCxn id="45" idx="2"/>
          </p:cNvCxnSpPr>
          <p:nvPr/>
        </p:nvCxnSpPr>
        <p:spPr>
          <a:xfrm rot="16200000" flipV="1">
            <a:off x="6461742" y="3124205"/>
            <a:ext cx="518151" cy="246885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108976" y="2697488"/>
            <a:ext cx="1463024" cy="457195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2754" name="Object 12"/>
          <p:cNvGraphicFramePr>
            <a:graphicFrameLocks noChangeAspect="1"/>
          </p:cNvGraphicFramePr>
          <p:nvPr/>
        </p:nvGraphicFramePr>
        <p:xfrm>
          <a:off x="823001" y="5074902"/>
          <a:ext cx="914400" cy="714375"/>
        </p:xfrm>
        <a:graphic>
          <a:graphicData uri="http://schemas.openxmlformats.org/presentationml/2006/ole">
            <p:oleObj spid="_x0000_s202754" name="Worksheet" showAsIcon="1" r:id="rId3" imgW="914400" imgH="714240" progId="Excel.Sheet.8">
              <p:embed/>
            </p:oleObj>
          </a:graphicData>
        </a:graphic>
      </p:graphicFrame>
      <p:graphicFrame>
        <p:nvGraphicFramePr>
          <p:cNvPr id="202755" name="Object 12"/>
          <p:cNvGraphicFramePr>
            <a:graphicFrameLocks noChangeAspect="1"/>
          </p:cNvGraphicFramePr>
          <p:nvPr/>
        </p:nvGraphicFramePr>
        <p:xfrm>
          <a:off x="4773167" y="5074902"/>
          <a:ext cx="914400" cy="714375"/>
        </p:xfrm>
        <a:graphic>
          <a:graphicData uri="http://schemas.openxmlformats.org/presentationml/2006/ole">
            <p:oleObj spid="_x0000_s202755" name="Worksheet" showAsIcon="1" r:id="rId4" imgW="914400" imgH="714240" progId="Excel.Sheet.8">
              <p:embed/>
            </p:oleObj>
          </a:graphicData>
        </a:graphic>
      </p:graphicFrame>
      <p:graphicFrame>
        <p:nvGraphicFramePr>
          <p:cNvPr id="202756" name="Object 12"/>
          <p:cNvGraphicFramePr>
            <a:graphicFrameLocks noChangeAspect="1"/>
          </p:cNvGraphicFramePr>
          <p:nvPr/>
        </p:nvGraphicFramePr>
        <p:xfrm>
          <a:off x="3456445" y="5074902"/>
          <a:ext cx="914400" cy="714375"/>
        </p:xfrm>
        <a:graphic>
          <a:graphicData uri="http://schemas.openxmlformats.org/presentationml/2006/ole">
            <p:oleObj spid="_x0000_s202756" name="Worksheet" showAsIcon="1" r:id="rId5" imgW="914400" imgH="714240" progId="Excel.Sheet.8">
              <p:embed/>
            </p:oleObj>
          </a:graphicData>
        </a:graphic>
      </p:graphicFrame>
      <p:graphicFrame>
        <p:nvGraphicFramePr>
          <p:cNvPr id="202757" name="Object 12"/>
          <p:cNvGraphicFramePr>
            <a:graphicFrameLocks noChangeAspect="1"/>
          </p:cNvGraphicFramePr>
          <p:nvPr/>
        </p:nvGraphicFramePr>
        <p:xfrm>
          <a:off x="2139723" y="5074902"/>
          <a:ext cx="914400" cy="714375"/>
        </p:xfrm>
        <a:graphic>
          <a:graphicData uri="http://schemas.openxmlformats.org/presentationml/2006/ole">
            <p:oleObj spid="_x0000_s202757" name="Worksheet" showAsIcon="1" r:id="rId6" imgW="914400" imgH="714240" progId="Excel.Sheet.8">
              <p:embed/>
            </p:oleObj>
          </a:graphicData>
        </a:graphic>
      </p:graphicFrame>
      <p:graphicFrame>
        <p:nvGraphicFramePr>
          <p:cNvPr id="202758" name="Object 12"/>
          <p:cNvGraphicFramePr>
            <a:graphicFrameLocks noChangeAspect="1"/>
          </p:cNvGraphicFramePr>
          <p:nvPr/>
        </p:nvGraphicFramePr>
        <p:xfrm>
          <a:off x="6089889" y="5074902"/>
          <a:ext cx="914400" cy="714375"/>
        </p:xfrm>
        <a:graphic>
          <a:graphicData uri="http://schemas.openxmlformats.org/presentationml/2006/ole">
            <p:oleObj spid="_x0000_s202758" name="Worksheet" showAsIcon="1" r:id="rId7" imgW="914400" imgH="714240" progId="Excel.Sheet.8">
              <p:embed/>
            </p:oleObj>
          </a:graphicData>
        </a:graphic>
      </p:graphicFrame>
      <p:graphicFrame>
        <p:nvGraphicFramePr>
          <p:cNvPr id="202759" name="Object 12"/>
          <p:cNvGraphicFramePr>
            <a:graphicFrameLocks noChangeAspect="1"/>
          </p:cNvGraphicFramePr>
          <p:nvPr/>
        </p:nvGraphicFramePr>
        <p:xfrm>
          <a:off x="7406609" y="5074902"/>
          <a:ext cx="914400" cy="714375"/>
        </p:xfrm>
        <a:graphic>
          <a:graphicData uri="http://schemas.openxmlformats.org/presentationml/2006/ole">
            <p:oleObj spid="_x0000_s202759" name="Worksheet" showAsIcon="1" r:id="rId8" imgW="914400" imgH="714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1 - Excel </a:t>
            </a: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Ribbon and Controls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Ribb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06" y="1965976"/>
            <a:ext cx="8503877" cy="24439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45" y="1234464"/>
            <a:ext cx="155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 Button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8903" y="1234464"/>
            <a:ext cx="201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Quick Access Bar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75" y="1234464"/>
            <a:ext cx="155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Ribbon Tabs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585" y="4617707"/>
            <a:ext cx="173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Ribbon Group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6244" y="4160512"/>
            <a:ext cx="19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 Bar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6171" y="4800585"/>
            <a:ext cx="19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 Button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3001" y="3703317"/>
            <a:ext cx="155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4513" y="4251951"/>
            <a:ext cx="219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Letter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5879" y="4800585"/>
            <a:ext cx="155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Number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06609" y="4069073"/>
            <a:ext cx="91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60707" y="4160512"/>
            <a:ext cx="73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40123" y="1691659"/>
            <a:ext cx="274317" cy="27431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88757" y="1600220"/>
            <a:ext cx="1828780" cy="36575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486390" y="1600220"/>
            <a:ext cx="2103098" cy="64007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188757" y="3246122"/>
            <a:ext cx="182878" cy="45719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377464" y="3520439"/>
            <a:ext cx="91439" cy="73151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40123" y="4069073"/>
            <a:ext cx="822951" cy="64007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377464" y="3246122"/>
            <a:ext cx="1554463" cy="14630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566171" y="3246122"/>
            <a:ext cx="1280146" cy="91439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394951" y="3886195"/>
            <a:ext cx="548634" cy="27431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126463" y="3063244"/>
            <a:ext cx="457195" cy="14630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7040853" y="2514610"/>
            <a:ext cx="640073" cy="155446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46317" y="3703317"/>
            <a:ext cx="548634" cy="18287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754878" y="1234464"/>
            <a:ext cx="201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Workbook Name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023366" y="1691659"/>
            <a:ext cx="1371585" cy="27431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1 - Excel </a:t>
            </a: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Status Bar and Controls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Stat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45" y="2514610"/>
            <a:ext cx="8229560" cy="18904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5879" y="2148854"/>
            <a:ext cx="219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Worksheet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6171" y="2148854"/>
            <a:ext cx="219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Status Bar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52146" y="2148854"/>
            <a:ext cx="219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Zoom Control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280196" y="2606049"/>
            <a:ext cx="457195" cy="14630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40488" y="2606049"/>
            <a:ext cx="182878" cy="164590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83658" y="2606049"/>
            <a:ext cx="1463024" cy="164590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1 - Mouse </a:t>
            </a: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Pointer Symbols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397000"/>
          <a:ext cx="5974048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854"/>
                <a:gridCol w="42061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Mouse Pointer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Meaning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mouse placed on Ribbon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placed over cell border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on column or row 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Excel pointer shape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on fill corner of a cell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on a row</a:t>
                      </a:r>
                      <a:r>
                        <a:rPr lang="en-US" baseline="0" dirty="0" smtClean="0"/>
                        <a:t> divider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on a column divider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on the horizontal of a window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on the vertical border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editing cell contents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 descr="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4587" y="1783097"/>
            <a:ext cx="248192" cy="365757"/>
          </a:xfrm>
          <a:prstGeom prst="rect">
            <a:avLst/>
          </a:prstGeom>
        </p:spPr>
      </p:pic>
      <p:pic>
        <p:nvPicPr>
          <p:cNvPr id="15" name="Picture 14" descr="pntr-4head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4586" y="2148854"/>
            <a:ext cx="238125" cy="314325"/>
          </a:xfrm>
          <a:prstGeom prst="rect">
            <a:avLst/>
          </a:prstGeom>
        </p:spPr>
      </p:pic>
      <p:pic>
        <p:nvPicPr>
          <p:cNvPr id="16" name="Picture 15" descr="pntr-arr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25" y="2606049"/>
            <a:ext cx="142875" cy="123825"/>
          </a:xfrm>
          <a:prstGeom prst="rect">
            <a:avLst/>
          </a:prstGeom>
        </p:spPr>
      </p:pic>
      <p:pic>
        <p:nvPicPr>
          <p:cNvPr id="17" name="Picture 16" descr="pntr-basi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25" y="2971805"/>
            <a:ext cx="200025" cy="200025"/>
          </a:xfrm>
          <a:prstGeom prst="rect">
            <a:avLst/>
          </a:prstGeom>
        </p:spPr>
      </p:pic>
      <p:pic>
        <p:nvPicPr>
          <p:cNvPr id="18" name="Picture 17" descr="pntr-fil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25" y="3246122"/>
            <a:ext cx="295275" cy="371475"/>
          </a:xfrm>
          <a:prstGeom prst="rect">
            <a:avLst/>
          </a:prstGeom>
        </p:spPr>
      </p:pic>
      <p:pic>
        <p:nvPicPr>
          <p:cNvPr id="19" name="Picture 18" descr="pntr-rowdiv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25" y="3703317"/>
            <a:ext cx="209550" cy="190500"/>
          </a:xfrm>
          <a:prstGeom prst="rect">
            <a:avLst/>
          </a:prstGeom>
        </p:spPr>
      </p:pic>
      <p:pic>
        <p:nvPicPr>
          <p:cNvPr id="20" name="Picture 19" descr="pntr-rsz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25" y="4434829"/>
            <a:ext cx="142875" cy="238125"/>
          </a:xfrm>
          <a:prstGeom prst="rect">
            <a:avLst/>
          </a:prstGeom>
        </p:spPr>
      </p:pic>
      <p:pic>
        <p:nvPicPr>
          <p:cNvPr id="21" name="Picture 20" descr="pntr-rsz2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25" y="4892024"/>
            <a:ext cx="238125" cy="123825"/>
          </a:xfrm>
          <a:prstGeom prst="rect">
            <a:avLst/>
          </a:prstGeom>
        </p:spPr>
      </p:pic>
      <p:pic>
        <p:nvPicPr>
          <p:cNvPr id="22" name="Picture 21" descr="pntr-txt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86025" y="5166341"/>
            <a:ext cx="142875" cy="228600"/>
          </a:xfrm>
          <a:prstGeom prst="rect">
            <a:avLst/>
          </a:prstGeom>
        </p:spPr>
      </p:pic>
      <p:pic>
        <p:nvPicPr>
          <p:cNvPr id="23" name="Picture 22" descr="pntr-coldiv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86025" y="4069073"/>
            <a:ext cx="190500" cy="209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1 - Cell </a:t>
            </a: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Selection Options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397000"/>
          <a:ext cx="5974048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7927"/>
                <a:gridCol w="35661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Select..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once</a:t>
                      </a:r>
                      <a:r>
                        <a:rPr lang="en-US" baseline="0" dirty="0" smtClean="0"/>
                        <a:t> on cell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once and drag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Entire 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once in</a:t>
                      </a:r>
                      <a:r>
                        <a:rPr lang="en-US" baseline="0" dirty="0" smtClean="0"/>
                        <a:t> row 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Entire</a:t>
                      </a:r>
                      <a:r>
                        <a:rPr lang="en-US" baseline="0" dirty="0" smtClean="0"/>
                        <a:t>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</a:t>
                      </a:r>
                      <a:r>
                        <a:rPr lang="en-US" baseline="0" dirty="0" smtClean="0"/>
                        <a:t> one in column 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Entire</a:t>
                      </a:r>
                      <a:r>
                        <a:rPr lang="en-US" baseline="0" dirty="0" smtClean="0"/>
                        <a:t> Spreadsheet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once on Select-All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Extend the current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 shift key and click</a:t>
                      </a:r>
                      <a:r>
                        <a:rPr lang="en-US" baseline="0" dirty="0" smtClean="0"/>
                        <a:t> once in new cell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1 - Delete </a:t>
            </a: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Insert Cell Options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397000"/>
          <a:ext cx="5974048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7927"/>
                <a:gridCol w="35661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Dele</a:t>
                      </a:r>
                      <a:r>
                        <a:rPr lang="en-US" b="1" baseline="0" dirty="0" smtClean="0"/>
                        <a:t>te Contents..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</a:t>
                      </a:r>
                      <a:r>
                        <a:rPr lang="en-US" baseline="0" dirty="0" smtClean="0"/>
                        <a:t> Clear Contents in Home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Clear Contents in menu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delete key on keyboard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Insert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Insert drop down in Home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Selected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 insert</a:t>
                      </a:r>
                      <a:r>
                        <a:rPr lang="en-US" baseline="0" dirty="0" smtClean="0"/>
                        <a:t>… in Menu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4 – Algebraic Operations and Precedence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35" y="1691659"/>
          <a:ext cx="6034974" cy="1854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34610"/>
                <a:gridCol w="1722100"/>
                <a:gridCol w="1478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Precedence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Parentheses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 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Exponent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n²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Multiply &amp; Divide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* , /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Addition &amp;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Subtraction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 , 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5879" y="4069073"/>
            <a:ext cx="1280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6098" y="4069073"/>
            <a:ext cx="3383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4 + 2 * 3 – 10 / 5 =  </a:t>
            </a:r>
            <a:r>
              <a:rPr lang="en-US" b="1" dirty="0" smtClean="0"/>
              <a:t>8</a:t>
            </a:r>
          </a:p>
          <a:p>
            <a:r>
              <a:rPr lang="en-US" dirty="0" smtClean="0"/>
              <a:t>(4 + 2) * 3 – 10 / 5 = </a:t>
            </a:r>
            <a:r>
              <a:rPr lang="en-US" b="1" dirty="0" smtClean="0"/>
              <a:t>16</a:t>
            </a:r>
          </a:p>
          <a:p>
            <a:r>
              <a:rPr lang="en-US" dirty="0" smtClean="0"/>
              <a:t>((4 + 2) * 3 – 10) / 5 = </a:t>
            </a:r>
            <a:r>
              <a:rPr lang="en-US" b="1" dirty="0" smtClean="0"/>
              <a:t>1.6</a:t>
            </a:r>
            <a:endParaRPr lang="en-US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595</Words>
  <Application>Microsoft Office PowerPoint</Application>
  <PresentationFormat>On-screen Show (4:3)</PresentationFormat>
  <Paragraphs>201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Worksheet</vt:lpstr>
      <vt:lpstr>Slide 1</vt:lpstr>
      <vt:lpstr>Student Prerequisites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Jackson</dc:creator>
  <cp:lastModifiedBy>pcrc</cp:lastModifiedBy>
  <cp:revision>485</cp:revision>
  <dcterms:created xsi:type="dcterms:W3CDTF">2008-02-27T22:20:23Z</dcterms:created>
  <dcterms:modified xsi:type="dcterms:W3CDTF">2015-08-22T20:33:01Z</dcterms:modified>
</cp:coreProperties>
</file>