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88" d="100"/>
          <a:sy n="88" d="100"/>
        </p:scale>
        <p:origin x="-126"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5B5DB22-325C-407A-959D-CD3F3C552CDA}" type="datetimeFigureOut">
              <a:rPr lang="en-US" smtClean="0"/>
              <a:t>6/20/2016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FEFFB3-2A00-4E94-A6A1-E9CFC7AF95AC}" type="slidenum">
              <a:rPr lang="en-US" smtClean="0"/>
              <a:t>‹#›</a:t>
            </a:fld>
            <a:endParaRPr lang="en-US" dirty="0"/>
          </a:p>
        </p:txBody>
      </p:sp>
    </p:spTree>
    <p:extLst>
      <p:ext uri="{BB962C8B-B14F-4D97-AF65-F5344CB8AC3E}">
        <p14:creationId xmlns:p14="http://schemas.microsoft.com/office/powerpoint/2010/main" val="2908936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B5DB22-325C-407A-959D-CD3F3C552CDA}" type="datetimeFigureOut">
              <a:rPr lang="en-US" smtClean="0"/>
              <a:t>6/20/2016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FEFFB3-2A00-4E94-A6A1-E9CFC7AF95AC}" type="slidenum">
              <a:rPr lang="en-US" smtClean="0"/>
              <a:t>‹#›</a:t>
            </a:fld>
            <a:endParaRPr lang="en-US" dirty="0"/>
          </a:p>
        </p:txBody>
      </p:sp>
    </p:spTree>
    <p:extLst>
      <p:ext uri="{BB962C8B-B14F-4D97-AF65-F5344CB8AC3E}">
        <p14:creationId xmlns:p14="http://schemas.microsoft.com/office/powerpoint/2010/main" val="3426141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B5DB22-325C-407A-959D-CD3F3C552CDA}" type="datetimeFigureOut">
              <a:rPr lang="en-US" smtClean="0"/>
              <a:t>6/20/2016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FEFFB3-2A00-4E94-A6A1-E9CFC7AF95AC}" type="slidenum">
              <a:rPr lang="en-US" smtClean="0"/>
              <a:t>‹#›</a:t>
            </a:fld>
            <a:endParaRPr lang="en-US" dirty="0"/>
          </a:p>
        </p:txBody>
      </p:sp>
    </p:spTree>
    <p:extLst>
      <p:ext uri="{BB962C8B-B14F-4D97-AF65-F5344CB8AC3E}">
        <p14:creationId xmlns:p14="http://schemas.microsoft.com/office/powerpoint/2010/main" val="957481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B5DB22-325C-407A-959D-CD3F3C552CDA}" type="datetimeFigureOut">
              <a:rPr lang="en-US" smtClean="0"/>
              <a:t>6/20/2016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FEFFB3-2A00-4E94-A6A1-E9CFC7AF95AC}" type="slidenum">
              <a:rPr lang="en-US" smtClean="0"/>
              <a:t>‹#›</a:t>
            </a:fld>
            <a:endParaRPr lang="en-US" dirty="0"/>
          </a:p>
        </p:txBody>
      </p:sp>
    </p:spTree>
    <p:extLst>
      <p:ext uri="{BB962C8B-B14F-4D97-AF65-F5344CB8AC3E}">
        <p14:creationId xmlns:p14="http://schemas.microsoft.com/office/powerpoint/2010/main" val="3052526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B5DB22-325C-407A-959D-CD3F3C552CDA}" type="datetimeFigureOut">
              <a:rPr lang="en-US" smtClean="0"/>
              <a:t>6/20/2016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FEFFB3-2A00-4E94-A6A1-E9CFC7AF95AC}" type="slidenum">
              <a:rPr lang="en-US" smtClean="0"/>
              <a:t>‹#›</a:t>
            </a:fld>
            <a:endParaRPr lang="en-US" dirty="0"/>
          </a:p>
        </p:txBody>
      </p:sp>
    </p:spTree>
    <p:extLst>
      <p:ext uri="{BB962C8B-B14F-4D97-AF65-F5344CB8AC3E}">
        <p14:creationId xmlns:p14="http://schemas.microsoft.com/office/powerpoint/2010/main" val="3315413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5B5DB22-325C-407A-959D-CD3F3C552CDA}" type="datetimeFigureOut">
              <a:rPr lang="en-US" smtClean="0"/>
              <a:t>6/20/2016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FEFFB3-2A00-4E94-A6A1-E9CFC7AF95AC}" type="slidenum">
              <a:rPr lang="en-US" smtClean="0"/>
              <a:t>‹#›</a:t>
            </a:fld>
            <a:endParaRPr lang="en-US" dirty="0"/>
          </a:p>
        </p:txBody>
      </p:sp>
    </p:spTree>
    <p:extLst>
      <p:ext uri="{BB962C8B-B14F-4D97-AF65-F5344CB8AC3E}">
        <p14:creationId xmlns:p14="http://schemas.microsoft.com/office/powerpoint/2010/main" val="1205806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B5DB22-325C-407A-959D-CD3F3C552CDA}" type="datetimeFigureOut">
              <a:rPr lang="en-US" smtClean="0"/>
              <a:t>6/20/2016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2FEFFB3-2A00-4E94-A6A1-E9CFC7AF95AC}" type="slidenum">
              <a:rPr lang="en-US" smtClean="0"/>
              <a:t>‹#›</a:t>
            </a:fld>
            <a:endParaRPr lang="en-US" dirty="0"/>
          </a:p>
        </p:txBody>
      </p:sp>
    </p:spTree>
    <p:extLst>
      <p:ext uri="{BB962C8B-B14F-4D97-AF65-F5344CB8AC3E}">
        <p14:creationId xmlns:p14="http://schemas.microsoft.com/office/powerpoint/2010/main" val="1088283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B5DB22-325C-407A-959D-CD3F3C552CDA}" type="datetimeFigureOut">
              <a:rPr lang="en-US" smtClean="0"/>
              <a:t>6/20/2016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2FEFFB3-2A00-4E94-A6A1-E9CFC7AF95AC}" type="slidenum">
              <a:rPr lang="en-US" smtClean="0"/>
              <a:t>‹#›</a:t>
            </a:fld>
            <a:endParaRPr lang="en-US" dirty="0"/>
          </a:p>
        </p:txBody>
      </p:sp>
    </p:spTree>
    <p:extLst>
      <p:ext uri="{BB962C8B-B14F-4D97-AF65-F5344CB8AC3E}">
        <p14:creationId xmlns:p14="http://schemas.microsoft.com/office/powerpoint/2010/main" val="1209317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B5DB22-325C-407A-959D-CD3F3C552CDA}" type="datetimeFigureOut">
              <a:rPr lang="en-US" smtClean="0"/>
              <a:t>6/20/2016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2FEFFB3-2A00-4E94-A6A1-E9CFC7AF95AC}" type="slidenum">
              <a:rPr lang="en-US" smtClean="0"/>
              <a:t>‹#›</a:t>
            </a:fld>
            <a:endParaRPr lang="en-US" dirty="0"/>
          </a:p>
        </p:txBody>
      </p:sp>
    </p:spTree>
    <p:extLst>
      <p:ext uri="{BB962C8B-B14F-4D97-AF65-F5344CB8AC3E}">
        <p14:creationId xmlns:p14="http://schemas.microsoft.com/office/powerpoint/2010/main" val="2269012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B5DB22-325C-407A-959D-CD3F3C552CDA}" type="datetimeFigureOut">
              <a:rPr lang="en-US" smtClean="0"/>
              <a:t>6/20/2016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FEFFB3-2A00-4E94-A6A1-E9CFC7AF95AC}" type="slidenum">
              <a:rPr lang="en-US" smtClean="0"/>
              <a:t>‹#›</a:t>
            </a:fld>
            <a:endParaRPr lang="en-US" dirty="0"/>
          </a:p>
        </p:txBody>
      </p:sp>
    </p:spTree>
    <p:extLst>
      <p:ext uri="{BB962C8B-B14F-4D97-AF65-F5344CB8AC3E}">
        <p14:creationId xmlns:p14="http://schemas.microsoft.com/office/powerpoint/2010/main" val="2557143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B5DB22-325C-407A-959D-CD3F3C552CDA}" type="datetimeFigureOut">
              <a:rPr lang="en-US" smtClean="0"/>
              <a:t>6/20/2016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FEFFB3-2A00-4E94-A6A1-E9CFC7AF95AC}" type="slidenum">
              <a:rPr lang="en-US" smtClean="0"/>
              <a:t>‹#›</a:t>
            </a:fld>
            <a:endParaRPr lang="en-US" dirty="0"/>
          </a:p>
        </p:txBody>
      </p:sp>
    </p:spTree>
    <p:extLst>
      <p:ext uri="{BB962C8B-B14F-4D97-AF65-F5344CB8AC3E}">
        <p14:creationId xmlns:p14="http://schemas.microsoft.com/office/powerpoint/2010/main" val="512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B5DB22-325C-407A-959D-CD3F3C552CDA}" type="datetimeFigureOut">
              <a:rPr lang="en-US" smtClean="0"/>
              <a:t>6/20/2016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FEFFB3-2A00-4E94-A6A1-E9CFC7AF95AC}" type="slidenum">
              <a:rPr lang="en-US" smtClean="0"/>
              <a:t>‹#›</a:t>
            </a:fld>
            <a:endParaRPr lang="en-US" dirty="0"/>
          </a:p>
        </p:txBody>
      </p:sp>
    </p:spTree>
    <p:extLst>
      <p:ext uri="{BB962C8B-B14F-4D97-AF65-F5344CB8AC3E}">
        <p14:creationId xmlns:p14="http://schemas.microsoft.com/office/powerpoint/2010/main" val="29101380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hyperlink" Target="http://www.etsy.com/"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400" b="1" dirty="0" smtClean="0">
                <a:latin typeface="Castellar" panose="020A0402060406010301" pitchFamily="18" charset="0"/>
              </a:rPr>
              <a:t>What’s An “         ” ?</a:t>
            </a:r>
            <a:endParaRPr lang="en-US" sz="4400" b="1" dirty="0">
              <a:latin typeface="Castellar" panose="020A0402060406010301"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87519" y="2249574"/>
            <a:ext cx="1778000" cy="1778000"/>
          </a:xfrm>
          <a:prstGeom prst="rect">
            <a:avLst/>
          </a:prstGeom>
        </p:spPr>
      </p:pic>
      <p:sp>
        <p:nvSpPr>
          <p:cNvPr id="5" name="Subtitle 4"/>
          <p:cNvSpPr>
            <a:spLocks noGrp="1"/>
          </p:cNvSpPr>
          <p:nvPr>
            <p:ph type="subTitle" idx="1"/>
          </p:nvPr>
        </p:nvSpPr>
        <p:spPr>
          <a:xfrm>
            <a:off x="1524000" y="4717278"/>
            <a:ext cx="9144000" cy="540521"/>
          </a:xfrm>
        </p:spPr>
        <p:txBody>
          <a:bodyPr/>
          <a:lstStyle/>
          <a:p>
            <a:r>
              <a:rPr lang="en-US" b="1" dirty="0" smtClean="0">
                <a:latin typeface="Castellar" panose="020A0402060406010301" pitchFamily="18" charset="0"/>
              </a:rPr>
              <a:t>And, why is it a secret ?</a:t>
            </a:r>
            <a:endParaRPr lang="en-US" b="1" dirty="0">
              <a:latin typeface="Castellar" panose="020A0402060406010301" pitchFamily="18" charset="0"/>
            </a:endParaRPr>
          </a:p>
        </p:txBody>
      </p:sp>
    </p:spTree>
    <p:extLst>
      <p:ext uri="{BB962C8B-B14F-4D97-AF65-F5344CB8AC3E}">
        <p14:creationId xmlns:p14="http://schemas.microsoft.com/office/powerpoint/2010/main" val="19110823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5292" y="142935"/>
            <a:ext cx="10515600" cy="480908"/>
          </a:xfrm>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t>
            </a:r>
            <a:r>
              <a:rPr lang="en-US" dirty="0" smtClean="0">
                <a:solidFill>
                  <a:schemeClr val="accent2"/>
                </a:solidFill>
              </a:rPr>
              <a:t>About ETSY (the company)</a:t>
            </a:r>
            <a:br>
              <a:rPr lang="en-US" dirty="0" smtClean="0">
                <a:solidFill>
                  <a:schemeClr val="accent2"/>
                </a:solidFill>
              </a:rPr>
            </a:br>
            <a:r>
              <a:rPr lang="en-US" sz="2200" dirty="0">
                <a:solidFill>
                  <a:schemeClr val="accent2"/>
                </a:solidFill>
              </a:rPr>
              <a:t/>
            </a:r>
            <a:br>
              <a:rPr lang="en-US" sz="2200" dirty="0">
                <a:solidFill>
                  <a:schemeClr val="accent2"/>
                </a:solidFill>
              </a:rPr>
            </a:br>
            <a:r>
              <a:rPr lang="en-US" sz="2200" dirty="0" smtClean="0"/>
              <a:t>●Founded in 2005 and based in Brooklyn, NY</a:t>
            </a:r>
            <a:br>
              <a:rPr lang="en-US" sz="2200" dirty="0" smtClean="0"/>
            </a:br>
            <a:r>
              <a:rPr lang="en-US" sz="2200" dirty="0" smtClean="0"/>
              <a:t/>
            </a:r>
            <a:br>
              <a:rPr lang="en-US" sz="2200" dirty="0" smtClean="0"/>
            </a:br>
            <a:r>
              <a:rPr lang="en-US" sz="2200" dirty="0" smtClean="0"/>
              <a:t>●Focus on E-commerce sale of hand made craft or art items -designed  </a:t>
            </a:r>
            <a:r>
              <a:rPr lang="en-US" sz="2200" dirty="0"/>
              <a:t>to be an online version of the </a:t>
            </a:r>
            <a:r>
              <a:rPr lang="en-US" sz="2200" dirty="0" smtClean="0"/>
              <a:t>old art </a:t>
            </a:r>
            <a:r>
              <a:rPr lang="en-US" sz="2200" dirty="0"/>
              <a:t>and craft </a:t>
            </a:r>
            <a:r>
              <a:rPr lang="en-US" sz="2200" dirty="0" smtClean="0"/>
              <a:t>fairs</a:t>
            </a:r>
            <a:br>
              <a:rPr lang="en-US" sz="2200" dirty="0" smtClean="0"/>
            </a:br>
            <a:r>
              <a:rPr lang="en-US" sz="3100" dirty="0"/>
              <a:t>	</a:t>
            </a:r>
            <a:r>
              <a:rPr lang="en-US" sz="2200" dirty="0" smtClean="0"/>
              <a:t>-art					</a:t>
            </a:r>
            <a:br>
              <a:rPr lang="en-US" sz="2200" dirty="0" smtClean="0"/>
            </a:br>
            <a:r>
              <a:rPr lang="en-US" sz="2200" dirty="0" smtClean="0"/>
              <a:t>	-glass designs/sculptures</a:t>
            </a:r>
            <a:r>
              <a:rPr lang="en-US" sz="2200" dirty="0"/>
              <a:t>	</a:t>
            </a:r>
            <a:r>
              <a:rPr lang="en-US" sz="2200" dirty="0" smtClean="0"/>
              <a:t/>
            </a:r>
            <a:br>
              <a:rPr lang="en-US" sz="2200" dirty="0" smtClean="0"/>
            </a:br>
            <a:r>
              <a:rPr lang="en-US" sz="2200" dirty="0" smtClean="0"/>
              <a:t>	-quilts</a:t>
            </a:r>
            <a:br>
              <a:rPr lang="en-US" sz="2200" dirty="0" smtClean="0"/>
            </a:br>
            <a:r>
              <a:rPr lang="en-US" sz="2200" dirty="0"/>
              <a:t>	</a:t>
            </a:r>
            <a:r>
              <a:rPr lang="en-US" sz="2200" dirty="0" smtClean="0"/>
              <a:t>-photography		</a:t>
            </a:r>
            <a:br>
              <a:rPr lang="en-US" sz="2200" dirty="0" smtClean="0"/>
            </a:br>
            <a:r>
              <a:rPr lang="en-US" sz="2200" dirty="0"/>
              <a:t>	</a:t>
            </a:r>
            <a:r>
              <a:rPr lang="en-US" sz="2200" dirty="0" smtClean="0"/>
              <a:t>-clothing		</a:t>
            </a:r>
            <a:br>
              <a:rPr lang="en-US" sz="2200" dirty="0" smtClean="0"/>
            </a:br>
            <a:r>
              <a:rPr lang="en-US" sz="2200" dirty="0" smtClean="0"/>
              <a:t>	-</a:t>
            </a:r>
            <a:r>
              <a:rPr lang="en-US" sz="2200" dirty="0"/>
              <a:t>jewelry</a:t>
            </a:r>
            <a:br>
              <a:rPr lang="en-US" sz="2200" dirty="0"/>
            </a:br>
            <a:r>
              <a:rPr lang="en-US" sz="2200" dirty="0" smtClean="0"/>
              <a:t>	-bath/beauty products</a:t>
            </a:r>
            <a:br>
              <a:rPr lang="en-US" sz="2200" dirty="0" smtClean="0"/>
            </a:br>
            <a:r>
              <a:rPr lang="en-US" sz="2200" dirty="0"/>
              <a:t>	</a:t>
            </a:r>
            <a:r>
              <a:rPr lang="en-US" sz="2200" dirty="0" smtClean="0"/>
              <a:t>-many other misc. hand made items</a:t>
            </a:r>
            <a:br>
              <a:rPr lang="en-US" sz="2200" dirty="0" smtClean="0"/>
            </a:br>
            <a:r>
              <a:rPr lang="en-US" sz="2200" dirty="0" smtClean="0"/>
              <a:t/>
            </a:r>
            <a:br>
              <a:rPr lang="en-US" sz="2200" dirty="0" smtClean="0"/>
            </a:br>
            <a:r>
              <a:rPr lang="en-US" sz="2200" dirty="0" smtClean="0"/>
              <a:t>●Huge growth since startup (currently 20 mil active buyers, 1.4 mil active sellers with 31% of its sales from international transactions)</a:t>
            </a:r>
            <a:endParaRPr lang="en-US" sz="2200" dirty="0"/>
          </a:p>
        </p:txBody>
      </p:sp>
    </p:spTree>
    <p:extLst>
      <p:ext uri="{BB962C8B-B14F-4D97-AF65-F5344CB8AC3E}">
        <p14:creationId xmlns:p14="http://schemas.microsoft.com/office/powerpoint/2010/main" val="15598598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7482" y="305304"/>
            <a:ext cx="10515600" cy="1574770"/>
          </a:xfrm>
        </p:spPr>
        <p:txBody>
          <a:bodyPr>
            <a:normAutofit fontScale="90000"/>
          </a:bodyPr>
          <a:lstStyle/>
          <a:p>
            <a:r>
              <a:rPr lang="en-US" sz="4000" dirty="0" smtClean="0">
                <a:solidFill>
                  <a:schemeClr val="accent2"/>
                </a:solidFill>
              </a:rPr>
              <a:t>		</a:t>
            </a:r>
            <a:br>
              <a:rPr lang="en-US" sz="4000" dirty="0" smtClean="0">
                <a:solidFill>
                  <a:schemeClr val="accent2"/>
                </a:solidFill>
              </a:rPr>
            </a:br>
            <a:r>
              <a:rPr lang="en-US" sz="4000" dirty="0">
                <a:solidFill>
                  <a:schemeClr val="accent2"/>
                </a:solidFill>
              </a:rPr>
              <a:t/>
            </a:r>
            <a:br>
              <a:rPr lang="en-US" sz="4000" dirty="0">
                <a:solidFill>
                  <a:schemeClr val="accent2"/>
                </a:solidFill>
              </a:rPr>
            </a:br>
            <a:r>
              <a:rPr lang="en-US" sz="4000" dirty="0" smtClean="0">
                <a:solidFill>
                  <a:schemeClr val="accent2"/>
                </a:solidFill>
              </a:rPr>
              <a:t/>
            </a:r>
            <a:br>
              <a:rPr lang="en-US" sz="4000" dirty="0" smtClean="0">
                <a:solidFill>
                  <a:schemeClr val="accent2"/>
                </a:solidFill>
              </a:rPr>
            </a:br>
            <a:r>
              <a:rPr lang="en-US" sz="4000" dirty="0">
                <a:solidFill>
                  <a:schemeClr val="accent2"/>
                </a:solidFill>
              </a:rPr>
              <a:t>	</a:t>
            </a:r>
            <a:r>
              <a:rPr lang="en-US" sz="4000" dirty="0" smtClean="0">
                <a:solidFill>
                  <a:schemeClr val="accent2"/>
                </a:solidFill>
              </a:rPr>
              <a:t>	</a:t>
            </a:r>
            <a:br>
              <a:rPr lang="en-US" sz="4000" dirty="0" smtClean="0">
                <a:solidFill>
                  <a:schemeClr val="accent2"/>
                </a:solidFill>
              </a:rPr>
            </a:br>
            <a:r>
              <a:rPr lang="en-US" sz="4000" dirty="0">
                <a:solidFill>
                  <a:schemeClr val="accent2"/>
                </a:solidFill>
              </a:rPr>
              <a:t/>
            </a:r>
            <a:br>
              <a:rPr lang="en-US" sz="4000" dirty="0">
                <a:solidFill>
                  <a:schemeClr val="accent2"/>
                </a:solidFill>
              </a:rPr>
            </a:br>
            <a:r>
              <a:rPr lang="en-US" sz="4000" dirty="0" smtClean="0">
                <a:solidFill>
                  <a:schemeClr val="accent2"/>
                </a:solidFill>
              </a:rPr>
              <a:t/>
            </a:r>
            <a:br>
              <a:rPr lang="en-US" sz="4000" dirty="0" smtClean="0">
                <a:solidFill>
                  <a:schemeClr val="accent2"/>
                </a:solidFill>
              </a:rPr>
            </a:br>
            <a:r>
              <a:rPr lang="en-US" sz="4000" dirty="0">
                <a:solidFill>
                  <a:schemeClr val="accent2"/>
                </a:solidFill>
              </a:rPr>
              <a:t/>
            </a:r>
            <a:br>
              <a:rPr lang="en-US" sz="4000" dirty="0">
                <a:solidFill>
                  <a:schemeClr val="accent2"/>
                </a:solidFill>
              </a:rPr>
            </a:br>
            <a:r>
              <a:rPr lang="en-US" sz="4000" dirty="0" smtClean="0">
                <a:solidFill>
                  <a:schemeClr val="accent2"/>
                </a:solidFill>
              </a:rPr>
              <a:t>		</a:t>
            </a:r>
            <a:br>
              <a:rPr lang="en-US" sz="4000" dirty="0" smtClean="0">
                <a:solidFill>
                  <a:schemeClr val="accent2"/>
                </a:solidFill>
              </a:rPr>
            </a:br>
            <a:r>
              <a:rPr lang="en-US" sz="4000" dirty="0" smtClean="0">
                <a:solidFill>
                  <a:schemeClr val="accent2"/>
                </a:solidFill>
              </a:rPr>
              <a:t/>
            </a:r>
            <a:br>
              <a:rPr lang="en-US" sz="4000" dirty="0" smtClean="0">
                <a:solidFill>
                  <a:schemeClr val="accent2"/>
                </a:solidFill>
              </a:rPr>
            </a:br>
            <a:r>
              <a:rPr lang="en-US" sz="4000" dirty="0">
                <a:solidFill>
                  <a:schemeClr val="accent2"/>
                </a:solidFill>
              </a:rPr>
              <a:t>	</a:t>
            </a:r>
            <a:r>
              <a:rPr lang="en-US" dirty="0" smtClean="0">
                <a:solidFill>
                  <a:schemeClr val="accent2"/>
                </a:solidFill>
              </a:rPr>
              <a:t>How do I Become a Member ?</a:t>
            </a:r>
            <a:br>
              <a:rPr lang="en-US" dirty="0" smtClean="0">
                <a:solidFill>
                  <a:schemeClr val="accent2"/>
                </a:solidFill>
              </a:rPr>
            </a:br>
            <a:r>
              <a:rPr lang="en-US" sz="1800" dirty="0" smtClean="0"/>
              <a:t>●Go to </a:t>
            </a:r>
            <a:r>
              <a:rPr lang="en-US" sz="1800" dirty="0" smtClean="0">
                <a:hlinkClick r:id="rId2"/>
              </a:rPr>
              <a:t>www.etsy.com</a:t>
            </a:r>
            <a:r>
              <a:rPr lang="en-US" sz="1800" dirty="0" smtClean="0"/>
              <a:t> and follow instructions on how to register.  Generally, there is a “register” </a:t>
            </a:r>
            <a:br>
              <a:rPr lang="en-US" sz="1800" dirty="0" smtClean="0"/>
            </a:br>
            <a:r>
              <a:rPr lang="en-US" sz="1800" dirty="0" smtClean="0"/>
              <a:t>button right at the top left corner of the home page but I have seen some APP pages that start up from a separate prompt.</a:t>
            </a:r>
            <a:br>
              <a:rPr lang="en-US" sz="1800" dirty="0" smtClean="0"/>
            </a:br>
            <a:r>
              <a:rPr lang="en-US" sz="1800" dirty="0"/>
              <a:t/>
            </a:r>
            <a:br>
              <a:rPr lang="en-US" sz="1800" dirty="0"/>
            </a:br>
            <a:r>
              <a:rPr lang="en-US" sz="1800" dirty="0" smtClean="0"/>
              <a:t>●You must be a registered member to buy or sell on ETSY but membership is free of charge.</a:t>
            </a:r>
            <a:br>
              <a:rPr lang="en-US" sz="1800" dirty="0" smtClean="0"/>
            </a:br>
            <a:r>
              <a:rPr lang="en-US" sz="1800" dirty="0" smtClean="0"/>
              <a:t/>
            </a:r>
            <a:br>
              <a:rPr lang="en-US" sz="1800" dirty="0" smtClean="0"/>
            </a:br>
            <a:r>
              <a:rPr lang="en-US" sz="1800" dirty="0" smtClean="0"/>
              <a:t>●You will be asked to create an account with user name and passwords.   Know that your chosen user name will be assigned as your “shop” name when the acct. is activated and, it cannot be changed…..it’s yours forever….so choose wisely. </a:t>
            </a:r>
            <a:r>
              <a:rPr lang="en-US" sz="1800" dirty="0"/>
              <a:t/>
            </a:r>
            <a:br>
              <a:rPr lang="en-US" sz="1800" dirty="0"/>
            </a:br>
            <a:r>
              <a:rPr lang="en-US" sz="1800" dirty="0" smtClean="0"/>
              <a:t/>
            </a:r>
            <a:br>
              <a:rPr lang="en-US" sz="1800" dirty="0" smtClean="0"/>
            </a:br>
            <a:r>
              <a:rPr lang="en-US" sz="1800" dirty="0" smtClean="0"/>
              <a:t>●If you want to open a seller account be prepared to have information available at registration related to billing, credit, and check issues, PayPal setup, etc..</a:t>
            </a:r>
            <a:br>
              <a:rPr lang="en-US" sz="1800" dirty="0" smtClean="0"/>
            </a:br>
            <a:r>
              <a:rPr lang="en-US" sz="1800" dirty="0"/>
              <a:t/>
            </a:r>
            <a:br>
              <a:rPr lang="en-US" sz="1800" dirty="0"/>
            </a:br>
            <a:r>
              <a:rPr lang="en-US" sz="1800" dirty="0" smtClean="0"/>
              <a:t>●Once you have a seller acct. shop you are officially in your own business.  Now you need to fill your site with items to sell. There is quite a bit of set up time needed at this step:</a:t>
            </a:r>
            <a:br>
              <a:rPr lang="en-US" sz="1800" dirty="0" smtClean="0"/>
            </a:br>
            <a:r>
              <a:rPr lang="en-US" sz="2200" dirty="0" smtClean="0"/>
              <a:t>	</a:t>
            </a:r>
            <a:r>
              <a:rPr lang="en-US" sz="1600" dirty="0" smtClean="0"/>
              <a:t>-What </a:t>
            </a:r>
            <a:r>
              <a:rPr lang="en-US" sz="1600" dirty="0"/>
              <a:t>do you want to say in your personal </a:t>
            </a:r>
            <a:r>
              <a:rPr lang="en-US" sz="1600" dirty="0" smtClean="0"/>
              <a:t>bio ?   </a:t>
            </a:r>
            <a:br>
              <a:rPr lang="en-US" sz="1600" dirty="0" smtClean="0"/>
            </a:br>
            <a:r>
              <a:rPr lang="en-US" sz="1600" dirty="0"/>
              <a:t> </a:t>
            </a:r>
            <a:r>
              <a:rPr lang="en-US" sz="1600" dirty="0" smtClean="0"/>
              <a:t>    	-Do you have an icon to promote your brand ?</a:t>
            </a:r>
            <a:br>
              <a:rPr lang="en-US" sz="1600" dirty="0" smtClean="0"/>
            </a:br>
            <a:r>
              <a:rPr lang="en-US" sz="1600" dirty="0"/>
              <a:t> </a:t>
            </a:r>
            <a:r>
              <a:rPr lang="en-US" sz="1600" dirty="0" smtClean="0"/>
              <a:t>    	-A picture or pictures need to be downloaded to show your sale item </a:t>
            </a:r>
            <a:br>
              <a:rPr lang="en-US" sz="1600" dirty="0" smtClean="0"/>
            </a:br>
            <a:r>
              <a:rPr lang="en-US" sz="1600" dirty="0"/>
              <a:t> </a:t>
            </a:r>
            <a:r>
              <a:rPr lang="en-US" sz="1600" dirty="0" smtClean="0"/>
              <a:t>    	-</a:t>
            </a:r>
            <a:r>
              <a:rPr lang="en-US" sz="1600" dirty="0"/>
              <a:t>H</a:t>
            </a:r>
            <a:r>
              <a:rPr lang="en-US" sz="1600" dirty="0" smtClean="0"/>
              <a:t>ow much should you charge ? You need to determine pricing</a:t>
            </a:r>
            <a:br>
              <a:rPr lang="en-US" sz="1600" dirty="0" smtClean="0"/>
            </a:br>
            <a:r>
              <a:rPr lang="en-US" sz="1600" dirty="0"/>
              <a:t> </a:t>
            </a:r>
            <a:r>
              <a:rPr lang="en-US" sz="1600" dirty="0" smtClean="0"/>
              <a:t>    	-Will you offer item variations ? What kind ? </a:t>
            </a:r>
            <a:br>
              <a:rPr lang="en-US" sz="1600" dirty="0" smtClean="0"/>
            </a:br>
            <a:r>
              <a:rPr lang="en-US" sz="1600" dirty="0"/>
              <a:t> </a:t>
            </a:r>
            <a:r>
              <a:rPr lang="en-US" sz="1600" dirty="0" smtClean="0"/>
              <a:t>    	-How much will you charge for shipping ? Will you have a shipping “policy” </a:t>
            </a:r>
            <a:br>
              <a:rPr lang="en-US" sz="1600" dirty="0" smtClean="0"/>
            </a:br>
            <a:r>
              <a:rPr lang="en-US" sz="1600" dirty="0"/>
              <a:t> </a:t>
            </a:r>
            <a:r>
              <a:rPr lang="en-US" sz="1600" dirty="0" smtClean="0"/>
              <a:t>    	-Each sale item will need a description </a:t>
            </a:r>
            <a:r>
              <a:rPr lang="en-US" sz="1600" dirty="0"/>
              <a:t/>
            </a:r>
            <a:br>
              <a:rPr lang="en-US" sz="1600" dirty="0"/>
            </a:br>
            <a:r>
              <a:rPr lang="en-US" sz="1600" dirty="0" smtClean="0"/>
              <a:t>     	-</a:t>
            </a:r>
            <a:r>
              <a:rPr lang="en-US" sz="1600" dirty="0"/>
              <a:t>M</a:t>
            </a:r>
            <a:r>
              <a:rPr lang="en-US" sz="1600" dirty="0" smtClean="0"/>
              <a:t>ost importantly, set your key words/phrases for sale items</a:t>
            </a:r>
            <a:br>
              <a:rPr lang="en-US" sz="1600" dirty="0" smtClean="0"/>
            </a:br>
            <a:r>
              <a:rPr lang="en-US" sz="1800" dirty="0" smtClean="0"/>
              <a:t/>
            </a:r>
            <a:br>
              <a:rPr lang="en-US" sz="1800" dirty="0" smtClean="0"/>
            </a:br>
            <a:r>
              <a:rPr lang="en-US" sz="1800" b="1" dirty="0" smtClean="0"/>
              <a:t>Take a deep breath</a:t>
            </a:r>
            <a:r>
              <a:rPr lang="en-US" sz="1800" b="1" dirty="0"/>
              <a:t> </a:t>
            </a:r>
            <a:r>
              <a:rPr lang="en-US" sz="1800" b="1" dirty="0" smtClean="0"/>
              <a:t>!  </a:t>
            </a:r>
            <a:r>
              <a:rPr lang="en-US" sz="1800" dirty="0" smtClean="0"/>
              <a:t>Take your time ! Follow instructions from ETSY on how to set up seller shops. I bought an “Idiots Guide to Selling on ETSY” that helped. The newest version is probably available at the library.</a:t>
            </a:r>
            <a:endParaRPr lang="en-US" sz="1800" dirty="0"/>
          </a:p>
        </p:txBody>
      </p:sp>
    </p:spTree>
    <p:extLst>
      <p:ext uri="{BB962C8B-B14F-4D97-AF65-F5344CB8AC3E}">
        <p14:creationId xmlns:p14="http://schemas.microsoft.com/office/powerpoint/2010/main" val="6810024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56231"/>
            <a:ext cx="10515600" cy="658025"/>
          </a:xfrm>
        </p:spPr>
        <p:txBody>
          <a:bodyPr>
            <a:normAutofit fontScale="90000"/>
          </a:bodyPr>
          <a:lstStyle/>
          <a:p>
            <a:r>
              <a:rPr lang="en-US" sz="4000" dirty="0" smtClean="0">
                <a:solidFill>
                  <a:schemeClr val="accent2"/>
                </a:solidFill>
              </a:rPr>
              <a:t>	</a:t>
            </a:r>
            <a:br>
              <a:rPr lang="en-US" sz="4000" dirty="0" smtClean="0">
                <a:solidFill>
                  <a:schemeClr val="accent2"/>
                </a:solidFill>
              </a:rPr>
            </a:br>
            <a:r>
              <a:rPr lang="en-US" sz="4000" dirty="0">
                <a:solidFill>
                  <a:schemeClr val="accent2"/>
                </a:solidFill>
              </a:rPr>
              <a:t/>
            </a:r>
            <a:br>
              <a:rPr lang="en-US" sz="4000" dirty="0">
                <a:solidFill>
                  <a:schemeClr val="accent2"/>
                </a:solidFill>
              </a:rPr>
            </a:br>
            <a:r>
              <a:rPr lang="en-US" sz="4000" dirty="0" smtClean="0">
                <a:solidFill>
                  <a:schemeClr val="accent2"/>
                </a:solidFill>
              </a:rPr>
              <a:t/>
            </a:r>
            <a:br>
              <a:rPr lang="en-US" sz="4000" dirty="0" smtClean="0">
                <a:solidFill>
                  <a:schemeClr val="accent2"/>
                </a:solidFill>
              </a:rPr>
            </a:br>
            <a:r>
              <a:rPr lang="en-US" sz="4000" dirty="0">
                <a:solidFill>
                  <a:schemeClr val="accent2"/>
                </a:solidFill>
              </a:rPr>
              <a:t/>
            </a:r>
            <a:br>
              <a:rPr lang="en-US" sz="4000" dirty="0">
                <a:solidFill>
                  <a:schemeClr val="accent2"/>
                </a:solidFill>
              </a:rPr>
            </a:br>
            <a:r>
              <a:rPr lang="en-US" sz="4000" dirty="0" smtClean="0">
                <a:solidFill>
                  <a:schemeClr val="accent2"/>
                </a:solidFill>
              </a:rPr>
              <a:t/>
            </a:r>
            <a:br>
              <a:rPr lang="en-US" sz="4000" dirty="0" smtClean="0">
                <a:solidFill>
                  <a:schemeClr val="accent2"/>
                </a:solidFill>
              </a:rPr>
            </a:br>
            <a:r>
              <a:rPr lang="en-US" sz="4000" dirty="0">
                <a:solidFill>
                  <a:schemeClr val="accent2"/>
                </a:solidFill>
              </a:rPr>
              <a:t/>
            </a:r>
            <a:br>
              <a:rPr lang="en-US" sz="4000" dirty="0">
                <a:solidFill>
                  <a:schemeClr val="accent2"/>
                </a:solidFill>
              </a:rPr>
            </a:br>
            <a:r>
              <a:rPr lang="en-US" sz="4000" dirty="0" smtClean="0">
                <a:solidFill>
                  <a:schemeClr val="accent2"/>
                </a:solidFill>
              </a:rPr>
              <a:t/>
            </a:r>
            <a:br>
              <a:rPr lang="en-US" sz="4000" dirty="0" smtClean="0">
                <a:solidFill>
                  <a:schemeClr val="accent2"/>
                </a:solidFill>
              </a:rPr>
            </a:br>
            <a:r>
              <a:rPr lang="en-US" sz="4000" dirty="0">
                <a:solidFill>
                  <a:schemeClr val="accent2"/>
                </a:solidFill>
              </a:rPr>
              <a:t/>
            </a:r>
            <a:br>
              <a:rPr lang="en-US" sz="4000" dirty="0">
                <a:solidFill>
                  <a:schemeClr val="accent2"/>
                </a:solidFill>
              </a:rPr>
            </a:br>
            <a:r>
              <a:rPr lang="en-US" sz="4000" dirty="0" smtClean="0">
                <a:solidFill>
                  <a:schemeClr val="accent2"/>
                </a:solidFill>
              </a:rPr>
              <a:t/>
            </a:r>
            <a:br>
              <a:rPr lang="en-US" sz="4000" dirty="0" smtClean="0">
                <a:solidFill>
                  <a:schemeClr val="accent2"/>
                </a:solidFill>
              </a:rPr>
            </a:br>
            <a:r>
              <a:rPr lang="en-US" sz="4000" dirty="0">
                <a:solidFill>
                  <a:schemeClr val="accent2"/>
                </a:solidFill>
              </a:rPr>
              <a:t/>
            </a:r>
            <a:br>
              <a:rPr lang="en-US" sz="4000" dirty="0">
                <a:solidFill>
                  <a:schemeClr val="accent2"/>
                </a:solidFill>
              </a:rPr>
            </a:br>
            <a:r>
              <a:rPr lang="en-US" sz="4000" dirty="0" smtClean="0">
                <a:solidFill>
                  <a:schemeClr val="accent2"/>
                </a:solidFill>
              </a:rPr>
              <a:t/>
            </a:r>
            <a:br>
              <a:rPr lang="en-US" sz="4000" dirty="0" smtClean="0">
                <a:solidFill>
                  <a:schemeClr val="accent2"/>
                </a:solidFill>
              </a:rPr>
            </a:br>
            <a:r>
              <a:rPr lang="en-US" sz="4000" dirty="0">
                <a:solidFill>
                  <a:schemeClr val="accent2"/>
                </a:solidFill>
              </a:rPr>
              <a:t/>
            </a:r>
            <a:br>
              <a:rPr lang="en-US" sz="4000" dirty="0">
                <a:solidFill>
                  <a:schemeClr val="accent2"/>
                </a:solidFill>
              </a:rPr>
            </a:br>
            <a:r>
              <a:rPr lang="en-US" sz="4000" dirty="0" smtClean="0">
                <a:solidFill>
                  <a:schemeClr val="accent2"/>
                </a:solidFill>
              </a:rPr>
              <a:t/>
            </a:r>
            <a:br>
              <a:rPr lang="en-US" sz="4000" dirty="0" smtClean="0">
                <a:solidFill>
                  <a:schemeClr val="accent2"/>
                </a:solidFill>
              </a:rPr>
            </a:br>
            <a:r>
              <a:rPr lang="en-US" sz="4000" dirty="0">
                <a:solidFill>
                  <a:schemeClr val="accent2"/>
                </a:solidFill>
              </a:rPr>
              <a:t/>
            </a:r>
            <a:br>
              <a:rPr lang="en-US" sz="4000" dirty="0">
                <a:solidFill>
                  <a:schemeClr val="accent2"/>
                </a:solidFill>
              </a:rPr>
            </a:br>
            <a:r>
              <a:rPr lang="en-US" sz="4000" dirty="0" smtClean="0">
                <a:solidFill>
                  <a:schemeClr val="accent2"/>
                </a:solidFill>
              </a:rPr>
              <a:t/>
            </a:r>
            <a:br>
              <a:rPr lang="en-US" sz="4000" dirty="0" smtClean="0">
                <a:solidFill>
                  <a:schemeClr val="accent2"/>
                </a:solidFill>
              </a:rPr>
            </a:br>
            <a:r>
              <a:rPr lang="en-US" sz="4000" dirty="0" smtClean="0">
                <a:solidFill>
                  <a:schemeClr val="accent2"/>
                </a:solidFill>
              </a:rPr>
              <a:t/>
            </a:r>
            <a:br>
              <a:rPr lang="en-US" sz="4000" dirty="0" smtClean="0">
                <a:solidFill>
                  <a:schemeClr val="accent2"/>
                </a:solidFill>
              </a:rPr>
            </a:br>
            <a:r>
              <a:rPr lang="en-US" sz="4000" dirty="0">
                <a:solidFill>
                  <a:schemeClr val="accent2"/>
                </a:solidFill>
              </a:rPr>
              <a:t/>
            </a:r>
            <a:br>
              <a:rPr lang="en-US" sz="4000" dirty="0">
                <a:solidFill>
                  <a:schemeClr val="accent2"/>
                </a:solidFill>
              </a:rPr>
            </a:br>
            <a:r>
              <a:rPr lang="en-US" sz="4000" dirty="0" smtClean="0">
                <a:solidFill>
                  <a:schemeClr val="accent2"/>
                </a:solidFill>
              </a:rPr>
              <a:t>	</a:t>
            </a:r>
            <a:br>
              <a:rPr lang="en-US" sz="4000" dirty="0" smtClean="0">
                <a:solidFill>
                  <a:schemeClr val="accent2"/>
                </a:solidFill>
              </a:rPr>
            </a:br>
            <a:r>
              <a:rPr lang="en-US" sz="4000" dirty="0">
                <a:solidFill>
                  <a:schemeClr val="accent2"/>
                </a:solidFill>
              </a:rPr>
              <a:t>	</a:t>
            </a:r>
            <a:r>
              <a:rPr lang="en-US" sz="4000" dirty="0" smtClean="0">
                <a:solidFill>
                  <a:schemeClr val="accent2"/>
                </a:solidFill>
              </a:rPr>
              <a:t>What Does ETSY Do For Me Now ?</a:t>
            </a:r>
            <a:br>
              <a:rPr lang="en-US" sz="4000" dirty="0" smtClean="0">
                <a:solidFill>
                  <a:schemeClr val="accent2"/>
                </a:solidFill>
              </a:rPr>
            </a:br>
            <a:r>
              <a:rPr lang="en-US" sz="4000" dirty="0" smtClean="0">
                <a:solidFill>
                  <a:schemeClr val="accent2"/>
                </a:solidFill>
              </a:rPr>
              <a:t/>
            </a:r>
            <a:br>
              <a:rPr lang="en-US" sz="4000" dirty="0" smtClean="0">
                <a:solidFill>
                  <a:schemeClr val="accent2"/>
                </a:solidFill>
              </a:rPr>
            </a:br>
            <a:r>
              <a:rPr lang="en-US" sz="2200" dirty="0" smtClean="0"/>
              <a:t>●Provides connection to individuals, groups, committees, etc. that can help you redesign and grow your shop’s business.  A good source of information when you need help.</a:t>
            </a:r>
            <a:br>
              <a:rPr lang="en-US" sz="2200" dirty="0" smtClean="0"/>
            </a:br>
            <a:r>
              <a:rPr lang="en-US" sz="2200" dirty="0"/>
              <a:t/>
            </a:r>
            <a:br>
              <a:rPr lang="en-US" sz="2200" dirty="0"/>
            </a:br>
            <a:r>
              <a:rPr lang="en-US" sz="2200" dirty="0" smtClean="0"/>
              <a:t>●Provides extremely helpful reports that help you understand what is happening with your shop.</a:t>
            </a:r>
            <a:br>
              <a:rPr lang="en-US" sz="2200" dirty="0" smtClean="0"/>
            </a:br>
            <a:r>
              <a:rPr lang="en-US" sz="2200" dirty="0" smtClean="0"/>
              <a:t/>
            </a:r>
            <a:br>
              <a:rPr lang="en-US" sz="2200" dirty="0" smtClean="0"/>
            </a:br>
            <a:r>
              <a:rPr lang="en-US" sz="2200" dirty="0" smtClean="0"/>
              <a:t>	Some seller reports as an example:</a:t>
            </a:r>
            <a:br>
              <a:rPr lang="en-US" sz="2200" dirty="0" smtClean="0"/>
            </a:br>
            <a:r>
              <a:rPr lang="en-US" sz="2200" dirty="0"/>
              <a:t>	</a:t>
            </a:r>
            <a:r>
              <a:rPr lang="en-US" sz="2200" dirty="0" smtClean="0"/>
              <a:t>-promoted listing analytics by month</a:t>
            </a:r>
            <a:br>
              <a:rPr lang="en-US" sz="2200" dirty="0" smtClean="0"/>
            </a:br>
            <a:r>
              <a:rPr lang="en-US" sz="2200" dirty="0"/>
              <a:t>	</a:t>
            </a:r>
            <a:r>
              <a:rPr lang="en-US" sz="2200" dirty="0" smtClean="0"/>
              <a:t>-top performing items</a:t>
            </a:r>
            <a:br>
              <a:rPr lang="en-US" sz="2200" dirty="0" smtClean="0"/>
            </a:br>
            <a:r>
              <a:rPr lang="en-US" sz="2200" dirty="0"/>
              <a:t>	</a:t>
            </a:r>
            <a:r>
              <a:rPr lang="en-US" sz="2200" dirty="0" smtClean="0"/>
              <a:t>-daily shop activity (who is clicking in to look at what)</a:t>
            </a:r>
            <a:r>
              <a:rPr lang="en-US" sz="2200" dirty="0"/>
              <a:t>	</a:t>
            </a:r>
            <a:r>
              <a:rPr lang="en-US" sz="2200" dirty="0" smtClean="0"/>
              <a:t/>
            </a:r>
            <a:br>
              <a:rPr lang="en-US" sz="2200" dirty="0" smtClean="0"/>
            </a:br>
            <a:r>
              <a:rPr lang="en-US" sz="2200" dirty="0" smtClean="0"/>
              <a:t> 	-individuals that are “favoring” your shop or specific items in your shop</a:t>
            </a:r>
            <a:br>
              <a:rPr lang="en-US" sz="2200" dirty="0" smtClean="0"/>
            </a:br>
            <a:r>
              <a:rPr lang="en-US" sz="2200" dirty="0"/>
              <a:t>	</a:t>
            </a:r>
            <a:r>
              <a:rPr lang="en-US" sz="2200" dirty="0" smtClean="0"/>
              <a:t>-listings management (historical activity on shop items.</a:t>
            </a:r>
            <a:br>
              <a:rPr lang="en-US" sz="2200" dirty="0" smtClean="0"/>
            </a:br>
            <a:r>
              <a:rPr lang="en-US" sz="2200" dirty="0" smtClean="0"/>
              <a:t>	-buyer reviews of your delivery/quality performance</a:t>
            </a:r>
            <a:br>
              <a:rPr lang="en-US" sz="2200" dirty="0" smtClean="0"/>
            </a:br>
            <a:r>
              <a:rPr lang="en-US" sz="2200" dirty="0" smtClean="0"/>
              <a:t/>
            </a:r>
            <a:br>
              <a:rPr lang="en-US" sz="2200" dirty="0" smtClean="0"/>
            </a:br>
            <a:r>
              <a:rPr lang="en-US" sz="2200" smtClean="0"/>
              <a:t>●Handles </a:t>
            </a:r>
            <a:r>
              <a:rPr lang="en-US" sz="2200" dirty="0" smtClean="0"/>
              <a:t>the money !!!   When an order comes in they notify me with the details of the item sold and the expected delivery date.  The buyer pays the total to ETSY check, money order, PayPal, or credit.  I have all the follow up communication with the buyer through email or </a:t>
            </a:r>
            <a:r>
              <a:rPr lang="en-US" sz="2200" dirty="0" err="1" smtClean="0"/>
              <a:t>convo</a:t>
            </a:r>
            <a:r>
              <a:rPr lang="en-US" sz="2200" dirty="0" smtClean="0"/>
              <a:t> .  The balance after Etsy takes its share is forwarded to me as a credit to my checking acct.</a:t>
            </a:r>
            <a:br>
              <a:rPr lang="en-US" sz="2200" dirty="0" smtClean="0"/>
            </a:br>
            <a:r>
              <a:rPr lang="en-US" sz="2200" dirty="0" smtClean="0"/>
              <a:t/>
            </a:r>
            <a:br>
              <a:rPr lang="en-US" sz="2200" dirty="0" smtClean="0"/>
            </a:br>
            <a:r>
              <a:rPr lang="en-US" sz="2200" dirty="0" smtClean="0"/>
              <a:t>●Uses the combined activity of the ETSY group to negotiate better shipping/packing rates than I could individually. </a:t>
            </a:r>
            <a:br>
              <a:rPr lang="en-US" sz="2200" dirty="0" smtClean="0"/>
            </a:br>
            <a:r>
              <a:rPr lang="en-US" sz="2200" dirty="0"/>
              <a:t/>
            </a:r>
            <a:br>
              <a:rPr lang="en-US" sz="2200" dirty="0"/>
            </a:br>
            <a:endParaRPr lang="en-US" sz="2200" dirty="0">
              <a:solidFill>
                <a:schemeClr val="accent2"/>
              </a:solidFill>
            </a:endParaRPr>
          </a:p>
        </p:txBody>
      </p:sp>
    </p:spTree>
    <p:extLst>
      <p:ext uri="{BB962C8B-B14F-4D97-AF65-F5344CB8AC3E}">
        <p14:creationId xmlns:p14="http://schemas.microsoft.com/office/powerpoint/2010/main" val="15086840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solidFill>
                  <a:schemeClr val="accent2"/>
                </a:solidFill>
              </a:rPr>
              <a:t>	</a:t>
            </a:r>
            <a:br>
              <a:rPr lang="en-US" sz="4000" dirty="0" smtClean="0">
                <a:solidFill>
                  <a:schemeClr val="accent2"/>
                </a:solidFill>
              </a:rPr>
            </a:br>
            <a:r>
              <a:rPr lang="en-US" sz="4000" dirty="0">
                <a:solidFill>
                  <a:schemeClr val="accent2"/>
                </a:solidFill>
              </a:rPr>
              <a:t/>
            </a:r>
            <a:br>
              <a:rPr lang="en-US" sz="4000" dirty="0">
                <a:solidFill>
                  <a:schemeClr val="accent2"/>
                </a:solidFill>
              </a:rPr>
            </a:br>
            <a:r>
              <a:rPr lang="en-US" sz="4000" dirty="0" smtClean="0">
                <a:solidFill>
                  <a:schemeClr val="accent2"/>
                </a:solidFill>
              </a:rPr>
              <a:t/>
            </a:r>
            <a:br>
              <a:rPr lang="en-US" sz="4000" dirty="0" smtClean="0">
                <a:solidFill>
                  <a:schemeClr val="accent2"/>
                </a:solidFill>
              </a:rPr>
            </a:br>
            <a:r>
              <a:rPr lang="en-US" sz="4000" dirty="0">
                <a:solidFill>
                  <a:schemeClr val="accent2"/>
                </a:solidFill>
              </a:rPr>
              <a:t/>
            </a:r>
            <a:br>
              <a:rPr lang="en-US" sz="4000" dirty="0">
                <a:solidFill>
                  <a:schemeClr val="accent2"/>
                </a:solidFill>
              </a:rPr>
            </a:br>
            <a:r>
              <a:rPr lang="en-US" sz="4000" dirty="0" smtClean="0">
                <a:solidFill>
                  <a:schemeClr val="accent2"/>
                </a:solidFill>
              </a:rPr>
              <a:t>		How Does ETSY Get Paid ?</a:t>
            </a:r>
            <a:br>
              <a:rPr lang="en-US" sz="4000" dirty="0" smtClean="0">
                <a:solidFill>
                  <a:schemeClr val="accent2"/>
                </a:solidFill>
              </a:rPr>
            </a:br>
            <a:r>
              <a:rPr lang="en-US" sz="4000" dirty="0" smtClean="0">
                <a:solidFill>
                  <a:schemeClr val="accent2"/>
                </a:solidFill>
              </a:rPr>
              <a:t/>
            </a:r>
            <a:br>
              <a:rPr lang="en-US" sz="4000" dirty="0" smtClean="0">
                <a:solidFill>
                  <a:schemeClr val="accent2"/>
                </a:solidFill>
              </a:rPr>
            </a:br>
            <a:r>
              <a:rPr lang="en-US" sz="2000" dirty="0" smtClean="0"/>
              <a:t>●ETSY charges a listing fee of $0.20 per item in your shop.  This covers a 4 month period and is re-billed every 4 months until the items is deactivated or sells. </a:t>
            </a:r>
            <a:br>
              <a:rPr lang="en-US" sz="2000" dirty="0" smtClean="0"/>
            </a:br>
            <a:r>
              <a:rPr lang="en-US" sz="2000" dirty="0"/>
              <a:t/>
            </a:r>
            <a:br>
              <a:rPr lang="en-US" sz="2000" dirty="0"/>
            </a:br>
            <a:r>
              <a:rPr lang="en-US" sz="2000" dirty="0" smtClean="0"/>
              <a:t>●ETSY takes a 3.5% commission off the sale of each order.  The remaining 96.5% is returned to you within a short period of time.</a:t>
            </a:r>
            <a:br>
              <a:rPr lang="en-US" sz="2000" dirty="0" smtClean="0"/>
            </a:br>
            <a:r>
              <a:rPr lang="en-US" sz="2000" dirty="0" smtClean="0"/>
              <a:t/>
            </a:r>
            <a:br>
              <a:rPr lang="en-US" sz="2000" dirty="0" smtClean="0"/>
            </a:br>
            <a:r>
              <a:rPr lang="en-US" sz="2000" dirty="0" smtClean="0"/>
              <a:t>●ETSY charges a special services fee for a voluntary promoted listings program that highlights or advertises your chosen items by the month.  The seller picks the items and the maximum amount of promotion money that goes to your shops items.  I have a cap of $10.00 per month for this service which is worth it if it gets more clicks on your shop.  A report showing activity is provided monthly.</a:t>
            </a:r>
            <a:br>
              <a:rPr lang="en-US" sz="2000" dirty="0" smtClean="0"/>
            </a:br>
            <a:r>
              <a:rPr lang="en-US" sz="2000" dirty="0" smtClean="0"/>
              <a:t> </a:t>
            </a:r>
            <a:endParaRPr lang="en-US" sz="4000" dirty="0"/>
          </a:p>
        </p:txBody>
      </p:sp>
    </p:spTree>
    <p:extLst>
      <p:ext uri="{BB962C8B-B14F-4D97-AF65-F5344CB8AC3E}">
        <p14:creationId xmlns:p14="http://schemas.microsoft.com/office/powerpoint/2010/main" val="7067834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dirty="0" smtClean="0">
                <a:solidFill>
                  <a:schemeClr val="accent2"/>
                </a:solidFill>
              </a:rPr>
              <a:t>	</a:t>
            </a:r>
            <a:br>
              <a:rPr lang="en-US" sz="2000" dirty="0" smtClean="0">
                <a:solidFill>
                  <a:schemeClr val="accent2"/>
                </a:solidFill>
              </a:rPr>
            </a:br>
            <a:r>
              <a:rPr lang="en-US" sz="2000" dirty="0">
                <a:solidFill>
                  <a:schemeClr val="accent2"/>
                </a:solidFill>
              </a:rPr>
              <a:t>	</a:t>
            </a:r>
            <a:r>
              <a:rPr lang="en-US" sz="2000" dirty="0" smtClean="0">
                <a:solidFill>
                  <a:schemeClr val="accent2"/>
                </a:solidFill>
              </a:rPr>
              <a:t/>
            </a:r>
            <a:br>
              <a:rPr lang="en-US" sz="2000" dirty="0" smtClean="0">
                <a:solidFill>
                  <a:schemeClr val="accent2"/>
                </a:solidFill>
              </a:rPr>
            </a:br>
            <a:r>
              <a:rPr lang="en-US" sz="2000" dirty="0">
                <a:solidFill>
                  <a:schemeClr val="accent2"/>
                </a:solidFill>
              </a:rPr>
              <a:t/>
            </a:r>
            <a:br>
              <a:rPr lang="en-US" sz="2000" dirty="0">
                <a:solidFill>
                  <a:schemeClr val="accent2"/>
                </a:solidFill>
              </a:rPr>
            </a:br>
            <a:r>
              <a:rPr lang="en-US" sz="2000" dirty="0" smtClean="0">
                <a:solidFill>
                  <a:schemeClr val="accent2"/>
                </a:solidFill>
              </a:rPr>
              <a:t/>
            </a:r>
            <a:br>
              <a:rPr lang="en-US" sz="2000" dirty="0" smtClean="0">
                <a:solidFill>
                  <a:schemeClr val="accent2"/>
                </a:solidFill>
              </a:rPr>
            </a:br>
            <a:r>
              <a:rPr lang="en-US" sz="2000" dirty="0">
                <a:solidFill>
                  <a:schemeClr val="accent2"/>
                </a:solidFill>
              </a:rPr>
              <a:t/>
            </a:r>
            <a:br>
              <a:rPr lang="en-US" sz="2000" dirty="0">
                <a:solidFill>
                  <a:schemeClr val="accent2"/>
                </a:solidFill>
              </a:rPr>
            </a:br>
            <a:r>
              <a:rPr lang="en-US" sz="2000" dirty="0" smtClean="0">
                <a:solidFill>
                  <a:schemeClr val="accent2"/>
                </a:solidFill>
              </a:rPr>
              <a:t>	</a:t>
            </a:r>
            <a:br>
              <a:rPr lang="en-US" sz="2000" dirty="0" smtClean="0">
                <a:solidFill>
                  <a:schemeClr val="accent2"/>
                </a:solidFill>
              </a:rPr>
            </a:br>
            <a:r>
              <a:rPr lang="en-US" sz="2000" dirty="0">
                <a:solidFill>
                  <a:schemeClr val="accent2"/>
                </a:solidFill>
              </a:rPr>
              <a:t/>
            </a:r>
            <a:br>
              <a:rPr lang="en-US" sz="2000" dirty="0">
                <a:solidFill>
                  <a:schemeClr val="accent2"/>
                </a:solidFill>
              </a:rPr>
            </a:br>
            <a:r>
              <a:rPr lang="en-US" sz="2000" dirty="0" smtClean="0">
                <a:solidFill>
                  <a:schemeClr val="accent2"/>
                </a:solidFill>
              </a:rPr>
              <a:t/>
            </a:r>
            <a:br>
              <a:rPr lang="en-US" sz="2000" dirty="0" smtClean="0">
                <a:solidFill>
                  <a:schemeClr val="accent2"/>
                </a:solidFill>
              </a:rPr>
            </a:br>
            <a:r>
              <a:rPr lang="en-US" sz="2000" dirty="0">
                <a:solidFill>
                  <a:schemeClr val="accent2"/>
                </a:solidFill>
              </a:rPr>
              <a:t/>
            </a:r>
            <a:br>
              <a:rPr lang="en-US" sz="2000" dirty="0">
                <a:solidFill>
                  <a:schemeClr val="accent2"/>
                </a:solidFill>
              </a:rPr>
            </a:br>
            <a:r>
              <a:rPr lang="en-US" sz="2000" dirty="0" smtClean="0">
                <a:solidFill>
                  <a:schemeClr val="accent2"/>
                </a:solidFill>
              </a:rPr>
              <a:t/>
            </a:r>
            <a:br>
              <a:rPr lang="en-US" sz="2000" dirty="0" smtClean="0">
                <a:solidFill>
                  <a:schemeClr val="accent2"/>
                </a:solidFill>
              </a:rPr>
            </a:br>
            <a:r>
              <a:rPr lang="en-US" sz="2000" dirty="0">
                <a:solidFill>
                  <a:schemeClr val="accent2"/>
                </a:solidFill>
              </a:rPr>
              <a:t>	</a:t>
            </a:r>
            <a:br>
              <a:rPr lang="en-US" sz="2000" dirty="0">
                <a:solidFill>
                  <a:schemeClr val="accent2"/>
                </a:solidFill>
              </a:rPr>
            </a:br>
            <a:r>
              <a:rPr lang="en-US" sz="2000" dirty="0" smtClean="0">
                <a:solidFill>
                  <a:schemeClr val="accent2"/>
                </a:solidFill>
              </a:rPr>
              <a:t/>
            </a:r>
            <a:br>
              <a:rPr lang="en-US" sz="2000" dirty="0" smtClean="0">
                <a:solidFill>
                  <a:schemeClr val="accent2"/>
                </a:solidFill>
              </a:rPr>
            </a:br>
            <a:r>
              <a:rPr lang="en-US" sz="4000" dirty="0">
                <a:solidFill>
                  <a:schemeClr val="accent2"/>
                </a:solidFill>
              </a:rPr>
              <a:t>	</a:t>
            </a:r>
            <a:r>
              <a:rPr lang="en-US" sz="4000" dirty="0" smtClean="0">
                <a:solidFill>
                  <a:schemeClr val="accent2"/>
                </a:solidFill>
              </a:rPr>
              <a:t>Other Ways To Promote Your Shop Sales</a:t>
            </a:r>
            <a:r>
              <a:rPr lang="en-US" sz="2000" dirty="0" smtClean="0">
                <a:solidFill>
                  <a:schemeClr val="accent2"/>
                </a:solidFill>
              </a:rPr>
              <a:t/>
            </a:r>
            <a:br>
              <a:rPr lang="en-US" sz="2000" dirty="0" smtClean="0">
                <a:solidFill>
                  <a:schemeClr val="accent2"/>
                </a:solidFill>
              </a:rPr>
            </a:br>
            <a:r>
              <a:rPr lang="en-US" sz="2000" dirty="0" smtClean="0">
                <a:solidFill>
                  <a:schemeClr val="accent2"/>
                </a:solidFill>
              </a:rPr>
              <a:t/>
            </a:r>
            <a:br>
              <a:rPr lang="en-US" sz="2000" dirty="0" smtClean="0">
                <a:solidFill>
                  <a:schemeClr val="accent2"/>
                </a:solidFill>
              </a:rPr>
            </a:br>
            <a:r>
              <a:rPr lang="en-US" sz="2000" dirty="0" smtClean="0"/>
              <a:t>•New shop items are promoted by Etsy to “Favorite” Buyers</a:t>
            </a:r>
            <a:br>
              <a:rPr lang="en-US" sz="2000" dirty="0" smtClean="0"/>
            </a:br>
            <a:r>
              <a:rPr lang="en-US" sz="2000" dirty="0" smtClean="0"/>
              <a:t/>
            </a:r>
            <a:br>
              <a:rPr lang="en-US" sz="2000" dirty="0" smtClean="0"/>
            </a:br>
            <a:r>
              <a:rPr lang="en-US" sz="2000" dirty="0" smtClean="0"/>
              <a:t>•Connect your Etsy Shop to </a:t>
            </a:r>
            <a:r>
              <a:rPr lang="en-US" sz="2000" dirty="0" err="1" smtClean="0"/>
              <a:t>Pintrest</a:t>
            </a:r>
            <a:r>
              <a:rPr lang="en-US" sz="2000" dirty="0" smtClean="0"/>
              <a:t>, Facebook, and Twitter accounts</a:t>
            </a:r>
            <a:br>
              <a:rPr lang="en-US" sz="2000" dirty="0" smtClean="0"/>
            </a:br>
            <a:r>
              <a:rPr lang="en-US" sz="2000" dirty="0" smtClean="0"/>
              <a:t/>
            </a:r>
            <a:br>
              <a:rPr lang="en-US" sz="2000" dirty="0" smtClean="0"/>
            </a:br>
            <a:r>
              <a:rPr lang="en-US" sz="2000" dirty="0" smtClean="0"/>
              <a:t>•Use Etsy “promoted listings” program</a:t>
            </a:r>
            <a:br>
              <a:rPr lang="en-US" sz="2000" dirty="0" smtClean="0"/>
            </a:br>
            <a:r>
              <a:rPr lang="en-US" sz="2000" dirty="0" smtClean="0"/>
              <a:t/>
            </a:r>
            <a:br>
              <a:rPr lang="en-US" sz="2000" dirty="0" smtClean="0"/>
            </a:br>
            <a:r>
              <a:rPr lang="en-US" sz="2000" dirty="0" smtClean="0"/>
              <a:t>•Insure that your “key words/phrases” item lists are strong</a:t>
            </a:r>
            <a:br>
              <a:rPr lang="en-US" sz="2000" dirty="0" smtClean="0"/>
            </a:br>
            <a:r>
              <a:rPr lang="en-US" sz="2000" dirty="0"/>
              <a:t/>
            </a:r>
            <a:br>
              <a:rPr lang="en-US" sz="2000" dirty="0"/>
            </a:br>
            <a:r>
              <a:rPr lang="en-US" sz="2000" dirty="0" smtClean="0"/>
              <a:t>•Work with Etsy community groups when they contact you</a:t>
            </a:r>
            <a:br>
              <a:rPr lang="en-US" sz="2000" dirty="0" smtClean="0"/>
            </a:br>
            <a:r>
              <a:rPr lang="en-US" sz="2000" dirty="0"/>
              <a:t/>
            </a:r>
            <a:br>
              <a:rPr lang="en-US" sz="2000" dirty="0"/>
            </a:br>
            <a:r>
              <a:rPr lang="en-US" sz="2000" dirty="0">
                <a:solidFill>
                  <a:schemeClr val="accent2"/>
                </a:solidFill>
              </a:rPr>
              <a:t/>
            </a:r>
            <a:br>
              <a:rPr lang="en-US" sz="2000" dirty="0">
                <a:solidFill>
                  <a:schemeClr val="accent2"/>
                </a:solidFill>
              </a:rPr>
            </a:br>
            <a:endParaRPr lang="en-US" sz="2000" dirty="0">
              <a:solidFill>
                <a:schemeClr val="accent2"/>
              </a:solidFill>
            </a:endParaRPr>
          </a:p>
        </p:txBody>
      </p:sp>
    </p:spTree>
    <p:extLst>
      <p:ext uri="{BB962C8B-B14F-4D97-AF65-F5344CB8AC3E}">
        <p14:creationId xmlns:p14="http://schemas.microsoft.com/office/powerpoint/2010/main" val="35061531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TotalTime>
  <Words>13</Words>
  <Application>Microsoft Office PowerPoint</Application>
  <PresentationFormat>Custom</PresentationFormat>
  <Paragraphs>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What’s An “         ” ?</vt:lpstr>
      <vt:lpstr>            About ETSY (the company)  ●Founded in 2005 and based in Brooklyn, NY  ●Focus on E-commerce sale of hand made craft or art items -designed  to be an online version of the old art and craft fairs  -art       -glass designs/sculptures   -quilts  -photography    -clothing    -jewelry  -bath/beauty products  -many other misc. hand made items  ●Huge growth since startup (currently 20 mil active buyers, 1.4 mil active sellers with 31% of its sales from international transactions)</vt:lpstr>
      <vt:lpstr>                How do I Become a Member ? ●Go to www.etsy.com and follow instructions on how to register.  Generally, there is a “register”  button right at the top left corner of the home page but I have seen some APP pages that start up from a separate prompt.  ●You must be a registered member to buy or sell on ETSY but membership is free of charge.  ●You will be asked to create an account with user name and passwords.   Know that your chosen user name will be assigned as your “shop” name when the acct. is activated and, it cannot be changed…..it’s yours forever….so choose wisely.   ●If you want to open a seller account be prepared to have information available at registration related to billing, credit, and check issues, PayPal setup, etc..  ●Once you have a seller acct. shop you are officially in your own business.  Now you need to fill your site with items to sell. There is quite a bit of set up time needed at this step:  -What do you want to say in your personal bio ?          -Do you have an icon to promote your brand ?       -A picture or pictures need to be downloaded to show your sale item        -How much should you charge ? You need to determine pricing       -Will you offer item variations ? What kind ?        -How much will you charge for shipping ? Will you have a shipping “policy”        -Each sale item will need a description        -Most importantly, set your key words/phrases for sale items  Take a deep breath !  Take your time ! Follow instructions from ETSY on how to set up seller shops. I bought an “Idiots Guide to Selling on ETSY” that helped. The newest version is probably available at the library.</vt:lpstr>
      <vt:lpstr>                     What Does ETSY Do For Me Now ?  ●Provides connection to individuals, groups, committees, etc. that can help you redesign and grow your shop’s business.  A good source of information when you need help.  ●Provides extremely helpful reports that help you understand what is happening with your shop.   Some seller reports as an example:  -promoted listing analytics by month  -top performing items  -daily shop activity (who is clicking in to look at what)    -individuals that are “favoring” your shop or specific items in your shop  -listings management (historical activity on shop items.  -buyer reviews of your delivery/quality performance  ●Handles the money !!!   When an order comes in they notify me with the details of the item sold and the expected delivery date.  The buyer pays the total to ETSY check, money order, PayPal, or credit.  I have all the follow up communication with the buyer through email or convo .  The balance after Etsy takes its share is forwarded to me as a credit to my checking acct.  ●Uses the combined activity of the ETSY group to negotiate better shipping/packing rates than I could individually.   </vt:lpstr>
      <vt:lpstr>       How Does ETSY Get Paid ?  ●ETSY charges a listing fee of $0.20 per item in your shop.  This covers a 4 month period and is re-billed every 4 months until the items is deactivated or sells.   ●ETSY takes a 3.5% commission off the sale of each order.  The remaining 96.5% is returned to you within a short period of time.  ●ETSY charges a special services fee for a voluntary promoted listings program that highlights or advertises your chosen items by the month.  The seller picks the items and the maximum amount of promotion money that goes to your shops items.  I have a cap of $10.00 per month for this service which is worth it if it gets more clicks on your shop.  A report showing activity is provided monthly.  </vt:lpstr>
      <vt:lpstr>                 Other Ways To Promote Your Shop Sales  •New shop items are promoted by Etsy to “Favorite” Buyers  •Connect your Etsy Shop to Pintrest, Facebook, and Twitter accounts  •Use Etsy “promoted listings” program  •Insure that your “key words/phrases” item lists are strong  •Work with Etsy community groups when they contact you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What’s An “         ” ?</dc:title>
  <dc:creator>Anthony Peterman</dc:creator>
  <cp:lastModifiedBy>Mary Blair</cp:lastModifiedBy>
  <cp:revision>28</cp:revision>
  <cp:lastPrinted>2016-06-20T16:15:19Z</cp:lastPrinted>
  <dcterms:created xsi:type="dcterms:W3CDTF">2016-06-11T16:46:14Z</dcterms:created>
  <dcterms:modified xsi:type="dcterms:W3CDTF">2016-06-20T17:03:54Z</dcterms:modified>
</cp:coreProperties>
</file>