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y="5143500" cx="9144000"/>
  <p:notesSz cx="6858000" cy="9144000"/>
  <p:embeddedFontLst>
    <p:embeddedFont>
      <p:font typeface="Average"/>
      <p:regular r:id="rId37"/>
    </p:embeddedFont>
    <p:embeddedFont>
      <p:font typeface="Oswald"/>
      <p:regular r:id="rId38"/>
      <p:bold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Average-regular.fntdata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font" Target="fonts/Oswald-bold.fntdata"/><Relationship Id="rId16" Type="http://schemas.openxmlformats.org/officeDocument/2006/relationships/slide" Target="slides/slide12.xml"/><Relationship Id="rId38" Type="http://schemas.openxmlformats.org/officeDocument/2006/relationships/font" Target="fonts/Oswald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Right now seems like best option for sports.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Talk about purchasing individual content and TV show passes through Amazon.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Add that our DVD collection includes some original content from streaming platforms like House of Cards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Talk about bundling.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099" cy="206999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599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199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jpg"/><Relationship Id="rId4" Type="http://schemas.openxmlformats.org/officeDocument/2006/relationships/image" Target="../media/image00.jpg"/><Relationship Id="rId5" Type="http://schemas.openxmlformats.org/officeDocument/2006/relationships/image" Target="../media/image07.jpg"/><Relationship Id="rId6" Type="http://schemas.openxmlformats.org/officeDocument/2006/relationships/image" Target="../media/image03.jpg"/><Relationship Id="rId7" Type="http://schemas.openxmlformats.org/officeDocument/2006/relationships/image" Target="../media/image28.jpg"/><Relationship Id="rId8" Type="http://schemas.openxmlformats.org/officeDocument/2006/relationships/hyperlink" Target="http://time.com/money/3963077/streaming-packages-cord-cutting-cable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4.jpg"/><Relationship Id="rId4" Type="http://schemas.openxmlformats.org/officeDocument/2006/relationships/image" Target="../media/image01.jpg"/><Relationship Id="rId10" Type="http://schemas.openxmlformats.org/officeDocument/2006/relationships/image" Target="../media/image20.jpg"/><Relationship Id="rId9" Type="http://schemas.openxmlformats.org/officeDocument/2006/relationships/image" Target="../media/image09.jpg"/><Relationship Id="rId5" Type="http://schemas.openxmlformats.org/officeDocument/2006/relationships/image" Target="../media/image05.png"/><Relationship Id="rId6" Type="http://schemas.openxmlformats.org/officeDocument/2006/relationships/image" Target="../media/image06.jpg"/><Relationship Id="rId7" Type="http://schemas.openxmlformats.org/officeDocument/2006/relationships/image" Target="../media/image17.jpg"/><Relationship Id="rId8" Type="http://schemas.openxmlformats.org/officeDocument/2006/relationships/image" Target="../media/image0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tablotv.com/tablo-products/" TargetMode="External"/><Relationship Id="rId4" Type="http://schemas.openxmlformats.org/officeDocument/2006/relationships/image" Target="../media/image17.jpg"/><Relationship Id="rId5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netflix.com/getstarted" TargetMode="External"/><Relationship Id="rId4" Type="http://schemas.openxmlformats.org/officeDocument/2006/relationships/image" Target="../media/image0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cnet.com/news/sling-tv-everything-you-need-to-know/" TargetMode="External"/><Relationship Id="rId4" Type="http://schemas.openxmlformats.org/officeDocument/2006/relationships/image" Target="../media/image2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ngass@cooklib.org" TargetMode="External"/><Relationship Id="rId4" Type="http://schemas.openxmlformats.org/officeDocument/2006/relationships/image" Target="../media/image0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jpg"/><Relationship Id="rId4" Type="http://schemas.openxmlformats.org/officeDocument/2006/relationships/image" Target="../media/image13.gif"/><Relationship Id="rId5" Type="http://schemas.openxmlformats.org/officeDocument/2006/relationships/image" Target="../media/image18.jpg"/><Relationship Id="rId6" Type="http://schemas.openxmlformats.org/officeDocument/2006/relationships/image" Target="../media/image1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jpg"/><Relationship Id="rId4" Type="http://schemas.openxmlformats.org/officeDocument/2006/relationships/image" Target="../media/image25.jpg"/><Relationship Id="rId5" Type="http://schemas.openxmlformats.org/officeDocument/2006/relationships/image" Target="../media/image29.jpg"/><Relationship Id="rId6" Type="http://schemas.openxmlformats.org/officeDocument/2006/relationships/image" Target="../media/image26.jpg"/><Relationship Id="rId7" Type="http://schemas.openxmlformats.org/officeDocument/2006/relationships/image" Target="../media/image19.jpg"/><Relationship Id="rId8" Type="http://schemas.openxmlformats.org/officeDocument/2006/relationships/image" Target="../media/image2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apple.com/tv/compare/" TargetMode="External"/><Relationship Id="rId4" Type="http://schemas.openxmlformats.org/officeDocument/2006/relationships/image" Target="../media/image2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roku.com/products/compare" TargetMode="External"/><Relationship Id="rId4" Type="http://schemas.openxmlformats.org/officeDocument/2006/relationships/image" Target="../media/image2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www.amazon.com/Amazon-DV83YW-Fire-TV/dp/B00U3FPN4U" TargetMode="External"/><Relationship Id="rId4" Type="http://schemas.openxmlformats.org/officeDocument/2006/relationships/image" Target="../media/image29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jpg"/><Relationship Id="rId4" Type="http://schemas.openxmlformats.org/officeDocument/2006/relationships/image" Target="../media/image21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speedtest.net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apps.fcc.gov/edocs_public/attachmatch/DA-14-672A1.pdf" TargetMode="External"/><Relationship Id="rId4" Type="http://schemas.openxmlformats.org/officeDocument/2006/relationships/hyperlink" Target="http://www.justwatch.com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theverge.com/a/online-tv-stream-price-gui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671250" y="135474"/>
            <a:ext cx="7801500" cy="1213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Is it time to cut the cable?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2031250" y="3768975"/>
            <a:ext cx="52151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to decide and how to do it...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6400" y="1501675"/>
            <a:ext cx="4064899" cy="203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do you actually watch on TV?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8400" y="2612025"/>
            <a:ext cx="2655874" cy="175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450" y="2385023"/>
            <a:ext cx="2531350" cy="142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7750" y="807875"/>
            <a:ext cx="2655875" cy="1493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3475" y="3346450"/>
            <a:ext cx="2165925" cy="15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96403" y="1900988"/>
            <a:ext cx="2654983" cy="149392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311700" y="1351950"/>
            <a:ext cx="3904799" cy="450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Average"/>
                <a:ea typeface="Average"/>
                <a:cs typeface="Average"/>
                <a:sym typeface="Average"/>
                <a:hlinkClick r:id="rId8"/>
              </a:rPr>
              <a:t>Time’s Streaming Packages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3688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 quick disclaimers before proceeding...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311700" y="12286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This is an </a:t>
            </a:r>
            <a:r>
              <a:rPr i="1" lang="en" sz="2400"/>
              <a:t>informational</a:t>
            </a:r>
            <a:r>
              <a:rPr lang="en" sz="2400"/>
              <a:t> presentation on streaming content and equipment currently on the market. No endorsements or recommendations are intended. In other words- I’m not paid by any company and I’m not selling you anything.</a:t>
            </a:r>
            <a:br>
              <a:rPr lang="en" sz="2400"/>
            </a:b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This stuff changes daily….maybe even hourly.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Content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9887" y="324525"/>
            <a:ext cx="2875523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300" y="1519325"/>
            <a:ext cx="2488450" cy="1106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4112" y="1818884"/>
            <a:ext cx="2194300" cy="12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11500" y="1823176"/>
            <a:ext cx="2316100" cy="1237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70346" y="3353450"/>
            <a:ext cx="1517504" cy="11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46837" y="324541"/>
            <a:ext cx="1994075" cy="112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64101" y="3409375"/>
            <a:ext cx="4278174" cy="150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8000" y="2905124"/>
            <a:ext cx="2316102" cy="121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HD Antenna*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1152475"/>
            <a:ext cx="6249000" cy="3668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HD Quality!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Good antenna will get major networks (FOX, ABC, NBC, CBS?, and PBS)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Local programming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Get your channel surfing fix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You’ll be surprised how many OTA channels are out there.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Price: Content = FREE! / Device = $15-$100</a:t>
            </a:r>
          </a:p>
          <a:p>
            <a:pPr lvl="0">
              <a:spcBef>
                <a:spcPts val="0"/>
              </a:spcBef>
              <a:buNone/>
            </a:pPr>
            <a:r>
              <a:rPr i="1" lang="en"/>
              <a:t>*DVR options available through services like </a:t>
            </a:r>
            <a:r>
              <a:rPr i="1" lang="en" u="sng">
                <a:solidFill>
                  <a:schemeClr val="hlink"/>
                </a:solidFill>
                <a:hlinkClick r:id="rId3"/>
              </a:rPr>
              <a:t>Tablo</a:t>
            </a:r>
            <a:r>
              <a:rPr i="1" lang="en"/>
              <a:t>.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2900" y="1774375"/>
            <a:ext cx="2050050" cy="149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70874" y="82474"/>
            <a:ext cx="4973275" cy="1611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311700" y="1152475"/>
            <a:ext cx="8520600" cy="381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Thousands of movies, documentaries, and TV shows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Great selection of kids content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No commercials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Original programming including </a:t>
            </a:r>
            <a:r>
              <a:rPr i="1" lang="en"/>
              <a:t>House of Cards</a:t>
            </a:r>
            <a:r>
              <a:rPr lang="en"/>
              <a:t>, </a:t>
            </a:r>
            <a:r>
              <a:rPr i="1" lang="en"/>
              <a:t>Orange is the New Black</a:t>
            </a:r>
            <a:r>
              <a:rPr lang="en"/>
              <a:t>, and </a:t>
            </a:r>
            <a:r>
              <a:rPr i="1" lang="en"/>
              <a:t>Marvel’s Jessica Jones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/>
              <a:t>Cons:</a:t>
            </a:r>
            <a:r>
              <a:rPr lang="en"/>
              <a:t> Catalog selection can change due to licensing and TV shows aren’t current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30 day free trial, </a:t>
            </a:r>
            <a:r>
              <a:rPr lang="en" u="sng">
                <a:solidFill>
                  <a:schemeClr val="hlink"/>
                </a:solidFill>
                <a:hlinkClick r:id="rId3"/>
              </a:rPr>
              <a:t>Basic $7.99 - Standard $9.99 - Premium $11.99 plans 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400" y="75474"/>
            <a:ext cx="2427698" cy="112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311700" y="12286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Current and past programming from TV networks including:</a:t>
            </a:r>
            <a:br>
              <a:rPr lang="en"/>
            </a:br>
            <a:r>
              <a:rPr lang="en"/>
              <a:t>	</a:t>
            </a:r>
            <a:r>
              <a:rPr lang="en" sz="1400"/>
              <a:t>ABC, NBC, FOX</a:t>
            </a:r>
            <a:br>
              <a:rPr lang="en" sz="1400"/>
            </a:br>
            <a:r>
              <a:rPr lang="en" sz="1400"/>
              <a:t>	ABCFamily, Comedy Central, FX</a:t>
            </a:r>
            <a:br>
              <a:rPr lang="en" sz="1400"/>
            </a:br>
            <a:r>
              <a:rPr lang="en" sz="1400"/>
              <a:t>	CW, History/H2, HGTV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Movies (including the Criterion Collection)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Some original programming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30 day free trial, $7.99 w/ commercials, $11.99 commercial-free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Additional content from Showtime for an additional $8.99 per month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7699"/>
            <a:ext cx="2349863" cy="1044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311700" y="1152475"/>
            <a:ext cx="8520599" cy="3731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Amazon Prime membership goes beyond streaming video content (free 2-day shipping, Prime Music, Prime Photos, Kindle lending library)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Thousands of movies and TV shows available to stream instantly, at no additional cost, including older HBO shows like </a:t>
            </a:r>
            <a:r>
              <a:rPr i="1" lang="en"/>
              <a:t>The Sopranos</a:t>
            </a:r>
            <a:r>
              <a:rPr lang="en"/>
              <a:t> and </a:t>
            </a:r>
            <a:r>
              <a:rPr i="1" lang="en"/>
              <a:t>The Wire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Some original programming- </a:t>
            </a:r>
            <a:r>
              <a:rPr i="1" lang="en"/>
              <a:t>Transparent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30 day free trial, $99.00 per year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Amazon also offers TV passes for current shows. Pay-per-episode for current seasons. </a:t>
            </a: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54124"/>
            <a:ext cx="1978418" cy="109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311700" y="12286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Access current seasons of HBO shows such as </a:t>
            </a:r>
            <a:r>
              <a:rPr i="1" lang="en"/>
              <a:t>Game of Thrones</a:t>
            </a:r>
            <a:r>
              <a:rPr lang="en"/>
              <a:t>, </a:t>
            </a:r>
            <a:r>
              <a:rPr i="1" lang="en"/>
              <a:t>True Detective</a:t>
            </a:r>
            <a:r>
              <a:rPr lang="en"/>
              <a:t>, and </a:t>
            </a:r>
            <a:r>
              <a:rPr i="1" lang="en"/>
              <a:t>Veep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Includes movies, documentaries, and HBO comedy specials.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Available on all popular streaming devices.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30 day free trial, $14.99 per month. 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8775"/>
            <a:ext cx="1971948" cy="105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311700" y="1076275"/>
            <a:ext cx="8520600" cy="3896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Stream live TV! No long-term contracts, installation, or cancellation fees.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Subsidiary of Dish Network, but Dish subscription is </a:t>
            </a:r>
            <a:r>
              <a:rPr lang="en" u="sng"/>
              <a:t>not</a:t>
            </a:r>
            <a:r>
              <a:rPr lang="en"/>
              <a:t> necessary.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Networks include </a:t>
            </a:r>
            <a:r>
              <a:rPr i="1" lang="en"/>
              <a:t>ESPN, ESPN2, AMC, TNT, TBS, CNN, History, Food Network, HGTV, Cartoon Network, Disney Channel, ABC Family, IFC, Galavision, and more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“Best of Live TV,” $20.00 per month, add-ons for additional $5.00 per month- </a:t>
            </a:r>
            <a:r>
              <a:rPr lang="en" u="sng">
                <a:solidFill>
                  <a:schemeClr val="hlink"/>
                </a:solidFill>
                <a:hlinkClick r:id="rId3"/>
              </a:rPr>
              <a:t>see CNET review.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Not available on every streaming device (notably no Apple TV support).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Commercials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8" name="Shape 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09350"/>
            <a:ext cx="1983225" cy="10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x="311700" y="1685875"/>
            <a:ext cx="8520599" cy="3083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Full length movies, TV shows, and original programming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Free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Limited commercials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Compatible with all devices</a:t>
            </a:r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39167"/>
            <a:ext cx="2475350" cy="139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1955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Who am I?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977100" y="1074300"/>
            <a:ext cx="4403400" cy="321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Emerging Technology Librarian</a:t>
            </a:r>
            <a:br>
              <a:rPr lang="en">
                <a:solidFill>
                  <a:srgbClr val="FFFFFF"/>
                </a:solidFill>
              </a:rPr>
            </a:br>
            <a:r>
              <a:rPr lang="en"/>
              <a:t>Cook Memorial Public Library District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hlinkClick r:id="rId3"/>
              </a:rPr>
              <a:t>ngass@cooklib.org</a:t>
            </a:r>
            <a:br>
              <a:rPr lang="en"/>
            </a:br>
            <a:r>
              <a:rPr lang="en"/>
              <a:t>Twitter: @natesbroadcast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Technology Instructor</a:t>
            </a:r>
          </a:p>
          <a:p>
            <a:pPr indent="-228600" lvl="0" marL="457200" rtl="0">
              <a:spcBef>
                <a:spcPts val="0"/>
              </a:spcBef>
              <a:buChar char="❏"/>
            </a:pPr>
            <a:r>
              <a:rPr lang="en"/>
              <a:t>Longtime cord-cutter (2007-present)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9337" y="1280174"/>
            <a:ext cx="1706325" cy="17063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1538800" y="2945950"/>
            <a:ext cx="1487400" cy="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Nate Gass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311700" y="1490725"/>
            <a:ext cx="8520599" cy="244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Rent or purchase movies -</a:t>
            </a:r>
            <a:r>
              <a:rPr i="1" lang="en"/>
              <a:t> the cord-cutters’ Blockbuster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Store digital copies of physical DVDs/Blu-rays you purchase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Price: pay-per-view</a:t>
            </a:r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300" y="143100"/>
            <a:ext cx="2690200" cy="120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311700" y="13048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“The under-appreciated cord-cutting tool” - </a:t>
            </a:r>
            <a:r>
              <a:rPr i="1" lang="en"/>
              <a:t>Cord Cutters News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Free online videos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Great for short clips or buzzworthy/viral bits (when you need a good laugh)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Major channels (HBO) often release free episodes on YouTube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Channel apps available for many streaming devices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Ads in videos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1850"/>
            <a:ext cx="1831424" cy="103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311700" y="16096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library’s streaming solution!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Thousands of movies, TV shows, and even music albums available to check out and stream for free!!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Check out up to 8 titles per month.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**NEW** Chromecast support! </a:t>
            </a:r>
          </a:p>
          <a:p>
            <a:pPr lvl="0" rtl="0">
              <a:spcBef>
                <a:spcPts val="0"/>
              </a:spcBef>
              <a:buNone/>
            </a:pPr>
            <a:r>
              <a:rPr i="1" lang="en"/>
              <a:t>Note: hoopla does not currently offer channel apps for television streaming devices (Roku, Apple TV, etc.)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99925"/>
            <a:ext cx="4074449" cy="142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Miscellaneous</a:t>
            </a:r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5325" y="1116818"/>
            <a:ext cx="2848425" cy="159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6575" y="1060875"/>
            <a:ext cx="1322474" cy="125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6763" y="2607950"/>
            <a:ext cx="3055986" cy="125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04675" y="2932546"/>
            <a:ext cx="3245574" cy="121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Equipment</a:t>
            </a:r>
          </a:p>
        </p:txBody>
      </p:sp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6277" y="409374"/>
            <a:ext cx="2100285" cy="151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9" y="1670474"/>
            <a:ext cx="2575900" cy="1518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7925" y="2935650"/>
            <a:ext cx="1737899" cy="173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6300" y="3554281"/>
            <a:ext cx="2050575" cy="121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36879" y="687950"/>
            <a:ext cx="3302298" cy="221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89550" y="3144125"/>
            <a:ext cx="2352399" cy="132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quick word of advice...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Decide what content you want </a:t>
            </a:r>
            <a:r>
              <a:rPr b="1" lang="en" sz="2400"/>
              <a:t>BEFORE</a:t>
            </a:r>
            <a:r>
              <a:rPr lang="en" sz="2400"/>
              <a:t> purchasing a streaming device. Investigate not only the device’s features, but its compatibility with channels and content you want.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Apple TV</a:t>
            </a: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311700" y="1304875"/>
            <a:ext cx="8520600" cy="355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Price: </a:t>
            </a:r>
            <a:r>
              <a:rPr lang="en" u="sng">
                <a:solidFill>
                  <a:schemeClr val="hlink"/>
                </a:solidFill>
                <a:hlinkClick r:id="rId3"/>
              </a:rPr>
              <a:t>$69.00 (3rd generation) $149 (4th generation)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Connects via HDMI input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Add apps to view content (example: Netflix, Hulu, HBO, PBS, etc.)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No Amazon Prime App – Buy episodes from the iTunes store or use Airplay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No Sling TV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AirPlay – Mirrors whatever is on your Apple device to the big screen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5" name="Shape 2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7550" y="259472"/>
            <a:ext cx="2575900" cy="18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Roku</a:t>
            </a:r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311700" y="12286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Prices range from </a:t>
            </a:r>
            <a:r>
              <a:rPr lang="en" u="sng">
                <a:solidFill>
                  <a:schemeClr val="hlink"/>
                </a:solidFill>
                <a:hlinkClick r:id="rId3"/>
              </a:rPr>
              <a:t>$49.99 to $129.99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Built for streaming content on television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Access to 2,500+ channel/content apps.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Not tied into any larger tech company’s ecosystem. Content agnostic.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Search feature lets you search all channels simultaneously.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Remote on some models includes headphones for quiet listening.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2" name="Shape 2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7575" y="254824"/>
            <a:ext cx="3312574" cy="195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Amazon Fire TV</a:t>
            </a:r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Price: </a:t>
            </a:r>
            <a:r>
              <a:rPr lang="en" u="sng">
                <a:solidFill>
                  <a:schemeClr val="hlink"/>
                </a:solidFill>
                <a:hlinkClick r:id="rId3"/>
              </a:rPr>
              <a:t>$39.99 - $99.00 - $139.99 options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Connect to Amazon account then add channels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Outputs 4K video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Optional controller package for gaming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voice remote search system</a:t>
            </a:r>
          </a:p>
        </p:txBody>
      </p:sp>
      <p:pic>
        <p:nvPicPr>
          <p:cNvPr id="249" name="Shape 2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4025" y="1152475"/>
            <a:ext cx="2308275" cy="230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Google’s Chromecast</a:t>
            </a:r>
          </a:p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311700" y="1152475"/>
            <a:ext cx="62862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Price: $35.00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No on-screen interface or remote control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Use mobile and web apps that support Google Cast to select programming (no remote)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Content can be mirrored from the Chrome browser on computer for Android devices.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4525" y="185150"/>
            <a:ext cx="3372324" cy="193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What will we cover?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304875"/>
            <a:ext cx="8520599" cy="2876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What is cord-cutting?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Is it right for you?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Content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Equipment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311700" y="3688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Video Game Console, Smart TV, or Blu-ray Player</a:t>
            </a:r>
          </a:p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311700" y="1228675"/>
            <a:ext cx="5487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Televisions, players, and gaming consoles that are Wi-Fi enabled and feature the ability to add popular streaming apps.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Price: depends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Sometimes channels are not supported, lag behind in updates, or lack key features.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Don’t forget about laptops, computers, and phones! You’ve probably cut the cord in some ways already.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63" name="Shape 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9375" y="1152475"/>
            <a:ext cx="3032924" cy="20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5225" y="3128200"/>
            <a:ext cx="1983900" cy="111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x="311700" y="3688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Don’t forget the library!</a:t>
            </a:r>
          </a:p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2589475" y="1076275"/>
            <a:ext cx="6398999" cy="365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Your library card can be a powerful cord-cutting tool.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Binge watch past seasons of the most popular television shows on DVD.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Extensive Blu-ray and DVD collection- a diverse film vault at your fingertips. (get on our mailing list for feature films coming soon)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Weekly free Movie Matinee showings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Stream movies and TV w/ hoopla! </a:t>
            </a:r>
          </a:p>
        </p:txBody>
      </p:sp>
      <p:pic>
        <p:nvPicPr>
          <p:cNvPr id="271" name="Shape 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900" y="1152475"/>
            <a:ext cx="2027674" cy="321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x="311700" y="2926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Questions? Comments?</a:t>
            </a:r>
          </a:p>
        </p:txBody>
      </p:sp>
      <p:pic>
        <p:nvPicPr>
          <p:cNvPr id="277" name="Shape 2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7612" y="1129725"/>
            <a:ext cx="4588775" cy="344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3688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Cord-Cutting?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0762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Cord Cutting- when “consumers jettison traditional cable and satellite packages in favor of </a:t>
            </a:r>
            <a:r>
              <a:rPr lang="en" sz="2000" u="sng"/>
              <a:t>streaming</a:t>
            </a:r>
            <a:r>
              <a:rPr lang="en" sz="2000"/>
              <a:t> services.”</a:t>
            </a:r>
            <a:br>
              <a:rPr lang="en" sz="2000"/>
            </a:br>
            <a:r>
              <a:rPr i="1" lang="en" sz="2000"/>
              <a:t>NBC News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000"/>
              <a:t>What are streaming services?</a:t>
            </a:r>
            <a:br>
              <a:rPr b="1" lang="en" sz="2000"/>
            </a:br>
            <a:r>
              <a:rPr lang="en" sz="2000"/>
              <a:t>Streaming- the media downloads while it's playing so you don't have to wait for it to download first.</a:t>
            </a:r>
            <a:br>
              <a:rPr lang="en" sz="2000"/>
            </a:br>
            <a:r>
              <a:rPr i="1" lang="en" sz="2000"/>
              <a:t>gcflearnfree.org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671250" y="1836450"/>
            <a:ext cx="7852199" cy="861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Using the Internet to watch TV.</a:t>
            </a:r>
            <a:br>
              <a:rPr lang="en"/>
            </a:br>
            <a:r>
              <a:rPr lang="en"/>
              <a:t>On demand and a la carte.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>
              <a:spcBef>
                <a:spcPts val="0"/>
              </a:spcBef>
              <a:buNone/>
            </a:pPr>
            <a:r>
              <a:rPr lang="en" sz="2400"/>
              <a:t>Notice I didn’t say free.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do I need?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High Speed Internet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Streaming device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Access to online video content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HD Antenna (optional)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2164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Is my Internet fast enough?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847675"/>
            <a:ext cx="8520599" cy="399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lt2"/>
                </a:solidFill>
              </a:rPr>
              <a:t>Recommended speeds for streaming video…</a:t>
            </a:r>
            <a:br>
              <a:rPr lang="en" sz="2400">
                <a:solidFill>
                  <a:schemeClr val="lt2"/>
                </a:solidFill>
              </a:rPr>
            </a:br>
            <a:r>
              <a:rPr i="1" lang="en">
                <a:solidFill>
                  <a:schemeClr val="lt2"/>
                </a:solidFill>
              </a:rPr>
              <a:t>-according to Netflix</a:t>
            </a:r>
          </a:p>
          <a:p>
            <a:pPr lvl="0" rtl="0">
              <a:lnSpc>
                <a:spcPct val="143750"/>
              </a:lnSpc>
              <a:spcBef>
                <a:spcPts val="0"/>
              </a:spcBef>
              <a:spcAft>
                <a:spcPts val="1300"/>
              </a:spcAft>
              <a:buNone/>
            </a:pPr>
            <a:r>
              <a:rPr b="1" lang="en">
                <a:solidFill>
                  <a:schemeClr val="lt2"/>
                </a:solidFill>
              </a:rPr>
              <a:t>1 Mb/s</a:t>
            </a:r>
            <a:r>
              <a:rPr lang="en">
                <a:solidFill>
                  <a:schemeClr val="lt2"/>
                </a:solidFill>
              </a:rPr>
              <a:t> for viewing on a laptop computer</a:t>
            </a:r>
          </a:p>
          <a:p>
            <a:pPr lvl="0" rtl="0">
              <a:lnSpc>
                <a:spcPct val="143750"/>
              </a:lnSpc>
              <a:spcBef>
                <a:spcPts val="0"/>
              </a:spcBef>
              <a:spcAft>
                <a:spcPts val="1300"/>
              </a:spcAft>
              <a:buNone/>
            </a:pPr>
            <a:r>
              <a:rPr b="1" lang="en">
                <a:solidFill>
                  <a:schemeClr val="lt2"/>
                </a:solidFill>
              </a:rPr>
              <a:t>2 Mb/s</a:t>
            </a:r>
            <a:r>
              <a:rPr lang="en">
                <a:solidFill>
                  <a:schemeClr val="lt2"/>
                </a:solidFill>
              </a:rPr>
              <a:t> for viewing standard definition video on a TV</a:t>
            </a:r>
          </a:p>
          <a:p>
            <a:pPr lvl="0" rtl="0">
              <a:lnSpc>
                <a:spcPct val="143750"/>
              </a:lnSpc>
              <a:spcBef>
                <a:spcPts val="0"/>
              </a:spcBef>
              <a:spcAft>
                <a:spcPts val="1300"/>
              </a:spcAft>
              <a:buNone/>
            </a:pPr>
            <a:r>
              <a:rPr b="1" lang="en">
                <a:solidFill>
                  <a:schemeClr val="lt2"/>
                </a:solidFill>
              </a:rPr>
              <a:t>4 Mb/s</a:t>
            </a:r>
            <a:r>
              <a:rPr lang="en">
                <a:solidFill>
                  <a:schemeClr val="lt2"/>
                </a:solidFill>
              </a:rPr>
              <a:t> for viewing High Definition video</a:t>
            </a:r>
          </a:p>
          <a:p>
            <a:pPr lvl="0" rtl="0">
              <a:lnSpc>
                <a:spcPct val="143750"/>
              </a:lnSpc>
              <a:spcBef>
                <a:spcPts val="0"/>
              </a:spcBef>
              <a:spcAft>
                <a:spcPts val="1300"/>
              </a:spcAft>
              <a:buNone/>
            </a:pPr>
            <a:r>
              <a:rPr b="1" lang="en">
                <a:solidFill>
                  <a:schemeClr val="lt2"/>
                </a:solidFill>
              </a:rPr>
              <a:t>5 Mb/s</a:t>
            </a:r>
            <a:r>
              <a:rPr lang="en">
                <a:solidFill>
                  <a:schemeClr val="lt2"/>
                </a:solidFill>
              </a:rPr>
              <a:t> or more for the best audio and video experience 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Check your speed at www.speedtest.net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Costs and Considerations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How much do you pay for television now?</a:t>
            </a:r>
            <a:br>
              <a:rPr lang="en" sz="2400"/>
            </a:br>
            <a:r>
              <a:rPr lang="en" sz="1600">
                <a:solidFill>
                  <a:schemeClr val="accent5"/>
                </a:solidFill>
              </a:rPr>
              <a:t>Average cost of cable in 2014 was $64..41 per month. </a:t>
            </a:r>
            <a:br>
              <a:rPr lang="en" sz="1600">
                <a:solidFill>
                  <a:schemeClr val="accent5"/>
                </a:solidFill>
              </a:rPr>
            </a:br>
            <a:r>
              <a:rPr lang="en" sz="1600">
                <a:solidFill>
                  <a:schemeClr val="accent5"/>
                </a:solidFill>
              </a:rPr>
              <a:t>(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Federal Communications Commission 2014</a:t>
            </a:r>
            <a:r>
              <a:rPr lang="en" sz="1600">
                <a:solidFill>
                  <a:schemeClr val="accent5"/>
                </a:solidFill>
              </a:rPr>
              <a:t>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How much do you pay for Internet now?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What do you actually watch?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Would you be happy with current streaming options?</a:t>
            </a:r>
            <a:br>
              <a:rPr lang="en" sz="2400"/>
            </a:br>
            <a:r>
              <a:rPr lang="en" sz="1600" u="sng">
                <a:solidFill>
                  <a:schemeClr val="accent5"/>
                </a:solidFill>
                <a:hlinkClick r:id="rId4"/>
              </a:rPr>
              <a:t>http://www.justwatch.com/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do you calculate the cost to cut the cable?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u="sng"/>
              <a:t>Internet access</a:t>
            </a:r>
            <a:r>
              <a:rPr lang="en" sz="2400"/>
              <a:t> + </a:t>
            </a:r>
            <a:r>
              <a:rPr lang="en" sz="2400" u="sng"/>
              <a:t>HD Antenna</a:t>
            </a:r>
            <a:r>
              <a:rPr lang="en" sz="2400"/>
              <a:t> + </a:t>
            </a:r>
            <a:r>
              <a:rPr lang="en" sz="2400" u="sng"/>
              <a:t>Access device(s)</a:t>
            </a:r>
            <a:r>
              <a:rPr lang="en" sz="2400"/>
              <a:t> + </a:t>
            </a:r>
            <a:r>
              <a:rPr lang="en" sz="2400" u="sng"/>
              <a:t>Monthly &amp; Annual Subscriptions</a:t>
            </a:r>
            <a:r>
              <a:rPr lang="en" sz="2400"/>
              <a:t> = $TOTAL COST$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The Verge’s Cord-Cutting Calculator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