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9" r:id="rId5"/>
    <p:sldId id="260" r:id="rId6"/>
    <p:sldId id="268" r:id="rId7"/>
    <p:sldId id="261" r:id="rId8"/>
    <p:sldId id="262" r:id="rId9"/>
    <p:sldId id="263" r:id="rId10"/>
    <p:sldId id="264" r:id="rId11"/>
    <p:sldId id="269"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612"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nnett\Documents\Win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Market Share</c:v>
                </c:pt>
              </c:strCache>
            </c:strRef>
          </c:tx>
          <c:invertIfNegative val="0"/>
          <c:cat>
            <c:strRef>
              <c:f>Sheet1!$A$2:$A$11</c:f>
              <c:strCache>
                <c:ptCount val="10"/>
                <c:pt idx="0">
                  <c:v>Windows 7</c:v>
                </c:pt>
                <c:pt idx="1">
                  <c:v>Windows 10</c:v>
                </c:pt>
                <c:pt idx="2">
                  <c:v>Windows 8.1</c:v>
                </c:pt>
                <c:pt idx="3">
                  <c:v>OS X</c:v>
                </c:pt>
                <c:pt idx="4">
                  <c:v>Windows XP</c:v>
                </c:pt>
                <c:pt idx="5">
                  <c:v>Windows 8</c:v>
                </c:pt>
                <c:pt idx="6">
                  <c:v>Windows Vista</c:v>
                </c:pt>
                <c:pt idx="7">
                  <c:v>Linux</c:v>
                </c:pt>
                <c:pt idx="8">
                  <c:v>Chrome OS</c:v>
                </c:pt>
                <c:pt idx="9">
                  <c:v>Other/Unknown</c:v>
                </c:pt>
              </c:strCache>
            </c:strRef>
          </c:cat>
          <c:val>
            <c:numRef>
              <c:f>Sheet1!$B$2:$B$11</c:f>
              <c:numCache>
                <c:formatCode>0.00%</c:formatCode>
                <c:ptCount val="10"/>
                <c:pt idx="0">
                  <c:v>0.46080000000000032</c:v>
                </c:pt>
                <c:pt idx="1">
                  <c:v>0.14860000000000001</c:v>
                </c:pt>
                <c:pt idx="2">
                  <c:v>0.1143</c:v>
                </c:pt>
                <c:pt idx="3">
                  <c:v>9.3300000000000063E-2</c:v>
                </c:pt>
                <c:pt idx="4">
                  <c:v>7.6100000000000001E-2</c:v>
                </c:pt>
                <c:pt idx="5">
                  <c:v>3.0100000000000002E-2</c:v>
                </c:pt>
                <c:pt idx="6">
                  <c:v>1.6199999999999999E-2</c:v>
                </c:pt>
                <c:pt idx="7">
                  <c:v>1.4700000000000001E-2</c:v>
                </c:pt>
                <c:pt idx="8">
                  <c:v>5.5000000000000014E-3</c:v>
                </c:pt>
                <c:pt idx="9">
                  <c:v>4.0500000000000001E-2</c:v>
                </c:pt>
              </c:numCache>
            </c:numRef>
          </c:val>
        </c:ser>
        <c:dLbls>
          <c:showLegendKey val="0"/>
          <c:showVal val="0"/>
          <c:showCatName val="0"/>
          <c:showSerName val="0"/>
          <c:showPercent val="0"/>
          <c:showBubbleSize val="0"/>
        </c:dLbls>
        <c:gapWidth val="150"/>
        <c:axId val="74531968"/>
        <c:axId val="74533504"/>
      </c:barChart>
      <c:catAx>
        <c:axId val="74531968"/>
        <c:scaling>
          <c:orientation val="minMax"/>
        </c:scaling>
        <c:delete val="0"/>
        <c:axPos val="b"/>
        <c:majorTickMark val="out"/>
        <c:minorTickMark val="none"/>
        <c:tickLblPos val="nextTo"/>
        <c:crossAx val="74533504"/>
        <c:crosses val="autoZero"/>
        <c:auto val="1"/>
        <c:lblAlgn val="ctr"/>
        <c:lblOffset val="100"/>
        <c:noMultiLvlLbl val="0"/>
      </c:catAx>
      <c:valAx>
        <c:axId val="74533504"/>
        <c:scaling>
          <c:orientation val="minMax"/>
        </c:scaling>
        <c:delete val="0"/>
        <c:axPos val="l"/>
        <c:majorGridlines/>
        <c:numFmt formatCode="0%" sourceLinked="0"/>
        <c:majorTickMark val="out"/>
        <c:minorTickMark val="none"/>
        <c:tickLblPos val="nextTo"/>
        <c:crossAx val="74531968"/>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6793D9-E0BE-4D09-A064-AA39CE2F8A4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793D9-E0BE-4D09-A064-AA39CE2F8A4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793D9-E0BE-4D09-A064-AA39CE2F8A4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793D9-E0BE-4D09-A064-AA39CE2F8A4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793D9-E0BE-4D09-A064-AA39CE2F8A4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793D9-E0BE-4D09-A064-AA39CE2F8A43}"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793D9-E0BE-4D09-A064-AA39CE2F8A43}" type="datetimeFigureOut">
              <a:rPr lang="en-US" smtClean="0"/>
              <a:pPr/>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793D9-E0BE-4D09-A064-AA39CE2F8A43}" type="datetimeFigureOut">
              <a:rPr lang="en-US" smtClean="0"/>
              <a:pPr/>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793D9-E0BE-4D09-A064-AA39CE2F8A43}" type="datetimeFigureOut">
              <a:rPr lang="en-US" smtClean="0"/>
              <a:pPr/>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793D9-E0BE-4D09-A064-AA39CE2F8A43}"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793D9-E0BE-4D09-A064-AA39CE2F8A43}"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3732-BAE5-4648-A161-8A036D153F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793D9-E0BE-4D09-A064-AA39CE2F8A43}" type="datetimeFigureOut">
              <a:rPr lang="en-US" smtClean="0"/>
              <a:pPr/>
              <a:t>3/29/2016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B3732-BAE5-4648-A161-8A036D153F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43000" y="2819400"/>
            <a:ext cx="4572000" cy="1107996"/>
          </a:xfrm>
          <a:prstGeom prst="rect">
            <a:avLst/>
          </a:prstGeom>
          <a:noFill/>
        </p:spPr>
        <p:txBody>
          <a:bodyPr wrap="square" rtlCol="0">
            <a:spAutoFit/>
          </a:bodyPr>
          <a:lstStyle/>
          <a:p>
            <a:r>
              <a:rPr lang="en-US" sz="6600" dirty="0" smtClean="0">
                <a:solidFill>
                  <a:schemeClr val="bg1"/>
                </a:solidFill>
              </a:rPr>
              <a:t>Windows 10</a:t>
            </a:r>
            <a:endParaRPr lang="en-US" sz="6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Task View</a:t>
            </a:r>
            <a:endParaRPr lang="en-US" sz="2800" dirty="0"/>
          </a:p>
        </p:txBody>
      </p:sp>
      <p:pic>
        <p:nvPicPr>
          <p:cNvPr id="6" name="Content Placeholder 5" descr="Task View.png"/>
          <p:cNvPicPr>
            <a:picLocks noGrp="1" noChangeAspect="1"/>
          </p:cNvPicPr>
          <p:nvPr>
            <p:ph idx="1"/>
          </p:nvPr>
        </p:nvPicPr>
        <p:blipFill>
          <a:blip r:embed="rId2" cstate="print"/>
          <a:stretch>
            <a:fillRect/>
          </a:stretch>
        </p:blipFill>
        <p:spPr>
          <a:xfrm>
            <a:off x="609600" y="1310640"/>
            <a:ext cx="7900416" cy="493776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Snap Assist</a:t>
            </a:r>
            <a:endParaRPr lang="en-US" sz="2800" dirty="0"/>
          </a:p>
        </p:txBody>
      </p:sp>
      <p:pic>
        <p:nvPicPr>
          <p:cNvPr id="6" name="Content Placeholder 5" descr="assist.png"/>
          <p:cNvPicPr>
            <a:picLocks noGrp="1" noChangeAspect="1"/>
          </p:cNvPicPr>
          <p:nvPr>
            <p:ph idx="1"/>
          </p:nvPr>
        </p:nvPicPr>
        <p:blipFill>
          <a:blip r:embed="rId2" cstate="print"/>
          <a:stretch>
            <a:fillRect/>
          </a:stretch>
        </p:blipFill>
        <p:spPr>
          <a:xfrm>
            <a:off x="609600" y="1295400"/>
            <a:ext cx="7900416" cy="4937760"/>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Privacy Settings</a:t>
            </a:r>
            <a:endParaRPr lang="en-US" sz="2800" dirty="0"/>
          </a:p>
        </p:txBody>
      </p:sp>
      <p:pic>
        <p:nvPicPr>
          <p:cNvPr id="4" name="Content Placeholder 3" descr="Privacy.png"/>
          <p:cNvPicPr>
            <a:picLocks noGrp="1" noChangeAspect="1"/>
          </p:cNvPicPr>
          <p:nvPr>
            <p:ph idx="1"/>
          </p:nvPr>
        </p:nvPicPr>
        <p:blipFill>
          <a:blip r:embed="rId2" cstate="print"/>
          <a:stretch>
            <a:fillRect/>
          </a:stretch>
        </p:blipFill>
        <p:spPr>
          <a:xfrm>
            <a:off x="633984" y="1295400"/>
            <a:ext cx="7900416" cy="4937760"/>
          </a:xfrm>
        </p:spPr>
      </p:pic>
      <p:sp>
        <p:nvSpPr>
          <p:cNvPr id="5" name="TextBox 4"/>
          <p:cNvSpPr txBox="1"/>
          <p:nvPr/>
        </p:nvSpPr>
        <p:spPr>
          <a:xfrm>
            <a:off x="1066800" y="5105400"/>
            <a:ext cx="7010400" cy="369332"/>
          </a:xfrm>
          <a:prstGeom prst="rect">
            <a:avLst/>
          </a:prstGeom>
          <a:noFill/>
        </p:spPr>
        <p:txBody>
          <a:bodyPr wrap="square" rtlCol="0">
            <a:spAutoFit/>
          </a:bodyPr>
          <a:lstStyle/>
          <a:p>
            <a:pPr algn="ctr"/>
            <a:r>
              <a:rPr lang="en-US" dirty="0" smtClean="0"/>
              <a:t>https://privacy.microsoft.com/en-US/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Autofit/>
          </a:bodyPr>
          <a:lstStyle/>
          <a:p>
            <a:r>
              <a:rPr lang="en-US" sz="2000" dirty="0" smtClean="0"/>
              <a:t>Windows 10 is a personal computer operating system released by Microsoft as part of the Windows NT family of operating systems.  The first version of the operating system entered a public beta testing process in October 2014, leading up to its consumer release on July 29, 2015.</a:t>
            </a:r>
          </a:p>
          <a:p>
            <a:r>
              <a:rPr lang="en-US" sz="2000" dirty="0" smtClean="0"/>
              <a:t>To encourage the transition to Windows 10, Microsoft announced that during its first year of availability, upgrades to the operating system would be made available free of charge to users of genuine copies of eligible editions of Windows 7, and Windows 8, after update to Windows 8.1.</a:t>
            </a:r>
          </a:p>
          <a:p>
            <a:r>
              <a:rPr lang="en-US" sz="2000" dirty="0" smtClean="0"/>
              <a:t>Windows 10 introduces what Microsoft described as a "universal" application architecture; these apps can be designed to run across multiple Microsoft product families with nearly identical code‍—‌including PCs, tablets, Smartphone, embedded systems, Xbox One, Surface Hub and </a:t>
            </a:r>
            <a:r>
              <a:rPr lang="en-US" sz="2000" dirty="0" err="1" smtClean="0"/>
              <a:t>HoloLens</a:t>
            </a:r>
            <a:r>
              <a:rPr lang="en-US" sz="2000" dirty="0" smtClean="0"/>
              <a:t>. </a:t>
            </a:r>
          </a:p>
          <a:p>
            <a:r>
              <a:rPr lang="en-US" sz="2000" dirty="0" smtClean="0"/>
              <a:t>The Windows user interface was revised to handle transitions between a mouse-oriented interface and a </a:t>
            </a:r>
            <a:r>
              <a:rPr lang="en-US" sz="2000" dirty="0" err="1" smtClean="0"/>
              <a:t>touchscreen</a:t>
            </a:r>
            <a:r>
              <a:rPr lang="en-US" sz="2000" dirty="0" smtClean="0"/>
              <a:t>-optimized interface based on available input devices‍—‌particularly on 2-in-1 PCs; both interfaces include an updated Start menu that blends elements of Windows 7's traditional Start menu with the Tiles of Windows 8.  Windows 10 also introduces the Microsoft Edge web browser, </a:t>
            </a:r>
            <a:r>
              <a:rPr lang="en-US" sz="2000" dirty="0" err="1" smtClean="0"/>
              <a:t>Cortana</a:t>
            </a:r>
            <a:r>
              <a:rPr lang="en-US" sz="2000" dirty="0" smtClean="0"/>
              <a:t> and other features.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700" b="1" dirty="0" smtClean="0"/>
              <a:t>Desktop/Laptop Operating System Browsing Statistics</a:t>
            </a:r>
            <a:endParaRPr lang="en-US" dirty="0"/>
          </a:p>
        </p:txBody>
      </p:sp>
      <p:graphicFrame>
        <p:nvGraphicFramePr>
          <p:cNvPr id="10" name="Content Placeholder 9"/>
          <p:cNvGraphicFramePr>
            <a:graphicFrameLocks noGrp="1"/>
          </p:cNvGraphicFramePr>
          <p:nvPr>
            <p:ph idx="1"/>
          </p:nvPr>
        </p:nvGraphicFramePr>
        <p:xfrm>
          <a:off x="457200" y="990600"/>
          <a:ext cx="8229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33400" y="5715000"/>
            <a:ext cx="7696200" cy="701731"/>
          </a:xfrm>
          <a:prstGeom prst="rect">
            <a:avLst/>
          </a:prstGeom>
          <a:noFill/>
        </p:spPr>
        <p:txBody>
          <a:bodyPr wrap="square" rtlCol="0">
            <a:spAutoFit/>
          </a:bodyPr>
          <a:lstStyle/>
          <a:p>
            <a:pPr>
              <a:lnSpc>
                <a:spcPct val="110000"/>
              </a:lnSpc>
            </a:pPr>
            <a:r>
              <a:rPr lang="en-US" dirty="0" smtClean="0"/>
              <a:t>Desktop operating system market share according to </a:t>
            </a:r>
            <a:r>
              <a:rPr lang="en-US" dirty="0" err="1" smtClean="0"/>
              <a:t>StatCounter</a:t>
            </a:r>
            <a:r>
              <a:rPr lang="en-US" dirty="0" smtClean="0"/>
              <a:t> for February, 2016.  Android desktops and laptops are not included in these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lgn="ctr">
              <a:buNone/>
            </a:pPr>
            <a:r>
              <a:rPr lang="en-US" sz="2400" dirty="0" smtClean="0"/>
              <a:t>Should I Upgrade to Windows 10? </a:t>
            </a:r>
          </a:p>
          <a:p>
            <a:pPr algn="ctr">
              <a:buNone/>
            </a:pPr>
            <a:endParaRPr lang="en-US" sz="2400" dirty="0" smtClean="0"/>
          </a:p>
          <a:p>
            <a:r>
              <a:rPr lang="en-US" sz="2400" dirty="0" smtClean="0"/>
              <a:t>If you have a computer provided to you by PRC running Windows 7, then you may try to upgrade.  You may or may not be successful. </a:t>
            </a:r>
            <a:br>
              <a:rPr lang="en-US" sz="2400" dirty="0" smtClean="0"/>
            </a:br>
            <a:endParaRPr lang="en-US" sz="2400" dirty="0" smtClean="0"/>
          </a:p>
          <a:p>
            <a:r>
              <a:rPr lang="en-US" sz="2400" dirty="0" smtClean="0"/>
              <a:t>If you own your own desktop or laptop computer, then you should consider upgrading to Windows 10. (Some features found in Windows 7, 8 and 8.1 are not available in Windows 10.)</a:t>
            </a:r>
          </a:p>
          <a:p>
            <a:endParaRPr lang="en-US" sz="2400" dirty="0" smtClean="0"/>
          </a:p>
          <a:p>
            <a:r>
              <a:rPr lang="en-US" sz="2400" dirty="0" smtClean="0"/>
              <a:t>Be advised, that even if your upgrade to Windows 10 is successful</a:t>
            </a:r>
            <a:r>
              <a:rPr lang="en-US" sz="2400" smtClean="0"/>
              <a:t>, some hardware </a:t>
            </a:r>
            <a:r>
              <a:rPr lang="en-US" sz="2400" dirty="0" smtClean="0"/>
              <a:t>or software might not function as before, e.g., printers, pointing devices, scanners, sound cards, etc.</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ctr">
              <a:buNone/>
            </a:pPr>
            <a:r>
              <a:rPr lang="en-US" sz="2400" dirty="0" smtClean="0"/>
              <a:t>Key Dates</a:t>
            </a:r>
          </a:p>
          <a:p>
            <a:pPr algn="ctr">
              <a:buNone/>
            </a:pPr>
            <a:endParaRPr lang="en-US" sz="2400" dirty="0" smtClean="0"/>
          </a:p>
          <a:p>
            <a:r>
              <a:rPr lang="en-US" sz="2400" dirty="0" smtClean="0"/>
              <a:t>July 29, 2015-Consumer release of Windows 10</a:t>
            </a:r>
          </a:p>
          <a:p>
            <a:endParaRPr lang="en-US" sz="2400" dirty="0" smtClean="0"/>
          </a:p>
          <a:p>
            <a:r>
              <a:rPr lang="en-US" sz="2400" dirty="0" smtClean="0"/>
              <a:t>July 29, 2016-Free Windows 10 upgrade offer from Microsoft expires. *</a:t>
            </a:r>
          </a:p>
          <a:p>
            <a:endParaRPr lang="en-US" sz="2400" dirty="0" smtClean="0"/>
          </a:p>
          <a:p>
            <a:r>
              <a:rPr lang="en-US" sz="2400" dirty="0" smtClean="0"/>
              <a:t>January 14, 2020-End of Windows 7 Extended Support</a:t>
            </a:r>
          </a:p>
          <a:p>
            <a:endParaRPr lang="en-US" sz="2400" dirty="0" smtClean="0"/>
          </a:p>
          <a:p>
            <a:r>
              <a:rPr lang="en-US" sz="2400" dirty="0" smtClean="0"/>
              <a:t>January 10, 2023-End of Windows 8, 8.1 Extended Support</a:t>
            </a:r>
          </a:p>
          <a:p>
            <a:endParaRPr lang="en-US" sz="2400" dirty="0" smtClean="0"/>
          </a:p>
          <a:p>
            <a:pPr>
              <a:buNone/>
            </a:pPr>
            <a:r>
              <a:rPr lang="en-US" sz="1400" dirty="0" smtClean="0"/>
              <a:t>* Microsoft hasn’t said what it intends to do after July 29, 2016, relative to the free Windows 10 upgrade offer. </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10.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8600" y="3124200"/>
            <a:ext cx="6705600" cy="523220"/>
          </a:xfrm>
          <a:prstGeom prst="rect">
            <a:avLst/>
          </a:prstGeom>
          <a:noFill/>
        </p:spPr>
        <p:txBody>
          <a:bodyPr wrap="square" rtlCol="0">
            <a:spAutoFit/>
          </a:bodyPr>
          <a:lstStyle/>
          <a:p>
            <a:r>
              <a:rPr lang="en-US" sz="2800" dirty="0" smtClean="0">
                <a:solidFill>
                  <a:schemeClr val="bg1"/>
                </a:solidFill>
              </a:rPr>
              <a:t>Let’s Look At Six Windows 10 Features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Start Menu</a:t>
            </a:r>
            <a:endParaRPr lang="en-US" sz="2800" dirty="0"/>
          </a:p>
        </p:txBody>
      </p:sp>
      <p:pic>
        <p:nvPicPr>
          <p:cNvPr id="4" name="Content Placeholder 3" descr="Start.png"/>
          <p:cNvPicPr>
            <a:picLocks noGrp="1" noChangeAspect="1"/>
          </p:cNvPicPr>
          <p:nvPr>
            <p:ph idx="1"/>
          </p:nvPr>
        </p:nvPicPr>
        <p:blipFill>
          <a:blip r:embed="rId2" cstate="print"/>
          <a:stretch>
            <a:fillRect/>
          </a:stretch>
        </p:blipFill>
        <p:spPr>
          <a:xfrm>
            <a:off x="609600" y="1295400"/>
            <a:ext cx="7900416" cy="4937760"/>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Cortana</a:t>
            </a:r>
            <a:r>
              <a:rPr lang="en-US" sz="2800" dirty="0" smtClean="0"/>
              <a:t> Personal Assistant</a:t>
            </a:r>
            <a:endParaRPr lang="en-US" sz="2800" dirty="0"/>
          </a:p>
        </p:txBody>
      </p:sp>
      <p:pic>
        <p:nvPicPr>
          <p:cNvPr id="4" name="Content Placeholder 3" descr="Cortana.png"/>
          <p:cNvPicPr>
            <a:picLocks noGrp="1" noChangeAspect="1"/>
          </p:cNvPicPr>
          <p:nvPr>
            <p:ph idx="1"/>
          </p:nvPr>
        </p:nvPicPr>
        <p:blipFill>
          <a:blip r:embed="rId2" cstate="print"/>
          <a:stretch>
            <a:fillRect/>
          </a:stretch>
        </p:blipFill>
        <p:spPr>
          <a:xfrm>
            <a:off x="609600" y="1295400"/>
            <a:ext cx="7900416" cy="4937760"/>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Edge Web Browser</a:t>
            </a:r>
            <a:endParaRPr lang="en-US" sz="2800" dirty="0"/>
          </a:p>
        </p:txBody>
      </p:sp>
      <p:pic>
        <p:nvPicPr>
          <p:cNvPr id="4" name="Content Placeholder 3" descr="Edge.png"/>
          <p:cNvPicPr>
            <a:picLocks noGrp="1" noChangeAspect="1"/>
          </p:cNvPicPr>
          <p:nvPr>
            <p:ph idx="1"/>
          </p:nvPr>
        </p:nvPicPr>
        <p:blipFill>
          <a:blip r:embed="rId2" cstate="print"/>
          <a:stretch>
            <a:fillRect/>
          </a:stretch>
        </p:blipFill>
        <p:spPr>
          <a:xfrm>
            <a:off x="633984" y="1295400"/>
            <a:ext cx="7900416" cy="4937760"/>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218</Words>
  <Application>Microsoft Office PowerPoint</Application>
  <PresentationFormat>On-screen Show (4:3)</PresentationFormat>
  <Paragraphs>33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Desktop/Laptop Operating System Browsing Statistics</vt:lpstr>
      <vt:lpstr>PowerPoint Presentation</vt:lpstr>
      <vt:lpstr>PowerPoint Presentation</vt:lpstr>
      <vt:lpstr>PowerPoint Presentation</vt:lpstr>
      <vt:lpstr>Start Menu</vt:lpstr>
      <vt:lpstr>Cortana Personal Assistant</vt:lpstr>
      <vt:lpstr>Edge Web Browser</vt:lpstr>
      <vt:lpstr>Task View</vt:lpstr>
      <vt:lpstr>Snap Assist</vt:lpstr>
      <vt:lpstr>Privacy Settings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Bennett Adlaf</dc:creator>
  <cp:lastModifiedBy>pcrc</cp:lastModifiedBy>
  <cp:revision>55</cp:revision>
  <dcterms:created xsi:type="dcterms:W3CDTF">2016-03-09T15:33:04Z</dcterms:created>
  <dcterms:modified xsi:type="dcterms:W3CDTF">2016-03-29T15:27:38Z</dcterms:modified>
</cp:coreProperties>
</file>