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1" r:id="rId2"/>
    <p:sldId id="302" r:id="rId3"/>
    <p:sldId id="297" r:id="rId4"/>
    <p:sldId id="256" r:id="rId5"/>
    <p:sldId id="260" r:id="rId6"/>
    <p:sldId id="257" r:id="rId7"/>
    <p:sldId id="258" r:id="rId8"/>
    <p:sldId id="298" r:id="rId9"/>
    <p:sldId id="299" r:id="rId10"/>
    <p:sldId id="259"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7" r:id="rId37"/>
    <p:sldId id="288" r:id="rId38"/>
    <p:sldId id="289" r:id="rId39"/>
    <p:sldId id="290" r:id="rId40"/>
    <p:sldId id="291" r:id="rId41"/>
    <p:sldId id="292" r:id="rId42"/>
    <p:sldId id="293" r:id="rId43"/>
    <p:sldId id="294" r:id="rId44"/>
    <p:sldId id="295" r:id="rId45"/>
    <p:sldId id="296" r:id="rId46"/>
    <p:sldId id="30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680" autoAdjust="0"/>
  </p:normalViewPr>
  <p:slideViewPr>
    <p:cSldViewPr>
      <p:cViewPr>
        <p:scale>
          <a:sx n="66" d="100"/>
          <a:sy n="66" d="100"/>
        </p:scale>
        <p:origin x="-1608" y="-3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8A45DE-539C-48C3-A97B-90FF73281312}" type="datetimeFigureOut">
              <a:rPr lang="en-US" smtClean="0"/>
              <a:t>10/19/2015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649D10-068D-41C0-B3FB-71E34BFC907C}" type="slidenum">
              <a:rPr lang="en-US" smtClean="0"/>
              <a:t>‹#›</a:t>
            </a:fld>
            <a:endParaRPr lang="en-US"/>
          </a:p>
        </p:txBody>
      </p:sp>
    </p:spTree>
    <p:extLst>
      <p:ext uri="{BB962C8B-B14F-4D97-AF65-F5344CB8AC3E}">
        <p14:creationId xmlns:p14="http://schemas.microsoft.com/office/powerpoint/2010/main" val="224947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49D10-068D-41C0-B3FB-71E34BFC907C}" type="slidenum">
              <a:rPr lang="en-US" smtClean="0"/>
              <a:t>45</a:t>
            </a:fld>
            <a:endParaRPr lang="en-US"/>
          </a:p>
        </p:txBody>
      </p:sp>
    </p:spTree>
    <p:extLst>
      <p:ext uri="{BB962C8B-B14F-4D97-AF65-F5344CB8AC3E}">
        <p14:creationId xmlns:p14="http://schemas.microsoft.com/office/powerpoint/2010/main" val="256463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AE7819-7AC1-434A-A5D3-37FFDE94299C}"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39249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E7819-7AC1-434A-A5D3-37FFDE94299C}"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256453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E7819-7AC1-434A-A5D3-37FFDE94299C}"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2084571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E7819-7AC1-434A-A5D3-37FFDE94299C}"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2742973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AE7819-7AC1-434A-A5D3-37FFDE94299C}"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2047623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AE7819-7AC1-434A-A5D3-37FFDE94299C}"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46960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AE7819-7AC1-434A-A5D3-37FFDE94299C}" type="datetimeFigureOut">
              <a:rPr lang="en-US" smtClean="0"/>
              <a:t>10/19/2015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242519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AE7819-7AC1-434A-A5D3-37FFDE94299C}" type="datetimeFigureOut">
              <a:rPr lang="en-US" smtClean="0"/>
              <a:t>10/19/2015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287150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E7819-7AC1-434A-A5D3-37FFDE94299C}" type="datetimeFigureOut">
              <a:rPr lang="en-US" smtClean="0"/>
              <a:t>10/19/2015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1579757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AE7819-7AC1-434A-A5D3-37FFDE94299C}"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297582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AE7819-7AC1-434A-A5D3-37FFDE94299C}"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F6183-4BF8-4ECD-83CE-F8E751D68B97}" type="slidenum">
              <a:rPr lang="en-US" smtClean="0"/>
              <a:t>‹#›</a:t>
            </a:fld>
            <a:endParaRPr lang="en-US"/>
          </a:p>
        </p:txBody>
      </p:sp>
    </p:spTree>
    <p:extLst>
      <p:ext uri="{BB962C8B-B14F-4D97-AF65-F5344CB8AC3E}">
        <p14:creationId xmlns:p14="http://schemas.microsoft.com/office/powerpoint/2010/main" val="203403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E7819-7AC1-434A-A5D3-37FFDE94299C}" type="datetimeFigureOut">
              <a:rPr lang="en-US" smtClean="0"/>
              <a:t>10/19/2015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F6183-4BF8-4ECD-83CE-F8E751D68B97}" type="slidenum">
              <a:rPr lang="en-US" smtClean="0"/>
              <a:t>‹#›</a:t>
            </a:fld>
            <a:endParaRPr lang="en-US"/>
          </a:p>
        </p:txBody>
      </p:sp>
    </p:spTree>
    <p:extLst>
      <p:ext uri="{BB962C8B-B14F-4D97-AF65-F5344CB8AC3E}">
        <p14:creationId xmlns:p14="http://schemas.microsoft.com/office/powerpoint/2010/main" val="4181262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ddO9idmax0o"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4A_wdR0Uk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pIZ18c_4rFs/UEqgLVDVQ5I/AAAAAAAAABI/kDpeVHuUq-Y/s320/twitter+tips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324" y="2783667"/>
            <a:ext cx="4245723" cy="34363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913" y="500743"/>
            <a:ext cx="9220199" cy="2308324"/>
          </a:xfrm>
          <a:prstGeom prst="rect">
            <a:avLst/>
          </a:prstGeom>
        </p:spPr>
        <p:txBody>
          <a:bodyPr wrap="square">
            <a:spAutoFit/>
          </a:bodyPr>
          <a:lstStyle/>
          <a:p>
            <a:pPr algn="ctr" fontAlgn="base"/>
            <a:r>
              <a:rPr lang="en-US" sz="4000" b="1" dirty="0" smtClean="0">
                <a:solidFill>
                  <a:srgbClr val="33CCFF"/>
                </a:solidFill>
              </a:rPr>
              <a:t>PEOPLE’S RESOURCE CENTER</a:t>
            </a:r>
          </a:p>
          <a:p>
            <a:pPr algn="ctr" fontAlgn="base"/>
            <a:r>
              <a:rPr lang="en-US" sz="4000" b="1" dirty="0" smtClean="0">
                <a:solidFill>
                  <a:srgbClr val="33CCFF"/>
                </a:solidFill>
              </a:rPr>
              <a:t>TECH TUESDAY: TWITTER FOR BEGINNERS</a:t>
            </a:r>
          </a:p>
          <a:p>
            <a:pPr algn="ctr" fontAlgn="base"/>
            <a:r>
              <a:rPr lang="en-US" sz="4000" b="1" dirty="0" smtClean="0">
                <a:solidFill>
                  <a:srgbClr val="33CCFF"/>
                </a:solidFill>
              </a:rPr>
              <a:t>10-20-2015</a:t>
            </a:r>
          </a:p>
          <a:p>
            <a:pPr fontAlgn="base"/>
            <a:endParaRPr lang="en-US" sz="2400" dirty="0"/>
          </a:p>
        </p:txBody>
      </p:sp>
    </p:spTree>
    <p:extLst>
      <p:ext uri="{BB962C8B-B14F-4D97-AF65-F5344CB8AC3E}">
        <p14:creationId xmlns:p14="http://schemas.microsoft.com/office/powerpoint/2010/main" val="3053854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787"/>
            <a:ext cx="8839200" cy="6801862"/>
          </a:xfrm>
          <a:prstGeom prst="rect">
            <a:avLst/>
          </a:prstGeom>
          <a:noFill/>
        </p:spPr>
        <p:txBody>
          <a:bodyPr wrap="square" rtlCol="0">
            <a:spAutoFit/>
          </a:bodyPr>
          <a:lstStyle/>
          <a:p>
            <a:r>
              <a:rPr lang="en-US" sz="3400" b="1" dirty="0" smtClean="0"/>
              <a:t>Definitions</a:t>
            </a:r>
          </a:p>
          <a:p>
            <a:r>
              <a:rPr lang="en-US" sz="2400" b="1" dirty="0" smtClean="0"/>
              <a:t>@ – </a:t>
            </a:r>
            <a:r>
              <a:rPr lang="en-US" sz="2400" dirty="0" smtClean="0"/>
              <a:t>The symbol for identifying a person that you are calling out in a tweet. Similar to  a tag in Facebook. </a:t>
            </a:r>
          </a:p>
          <a:p>
            <a:endParaRPr lang="en-US" sz="600" dirty="0" smtClean="0"/>
          </a:p>
          <a:p>
            <a:r>
              <a:rPr lang="en-US" sz="2400" b="1" dirty="0" smtClean="0"/>
              <a:t># - </a:t>
            </a:r>
            <a:r>
              <a:rPr lang="en-US" sz="2400" dirty="0" smtClean="0"/>
              <a:t>The symbol used to tie data together on one particular subject area.  </a:t>
            </a:r>
          </a:p>
          <a:p>
            <a:endParaRPr lang="en-US" sz="600" dirty="0" smtClean="0"/>
          </a:p>
          <a:p>
            <a:r>
              <a:rPr lang="en-US" sz="2400" b="1" dirty="0" smtClean="0"/>
              <a:t>Direct Message:</a:t>
            </a:r>
            <a:r>
              <a:rPr lang="en-US" sz="2400" dirty="0" smtClean="0"/>
              <a:t> A message between you and another follower of yours on Twitter. </a:t>
            </a:r>
          </a:p>
          <a:p>
            <a:endParaRPr lang="en-US" sz="600" dirty="0"/>
          </a:p>
          <a:p>
            <a:r>
              <a:rPr lang="en-US" sz="2400" b="1" dirty="0" smtClean="0"/>
              <a:t>Favorite: </a:t>
            </a:r>
            <a:r>
              <a:rPr lang="en-US" sz="2400" dirty="0" smtClean="0"/>
              <a:t>Thumbs up for someone’s Tweet. Similar to a thumbs up on Facebook or </a:t>
            </a:r>
            <a:r>
              <a:rPr lang="en-US" sz="2400" dirty="0" err="1" smtClean="0"/>
              <a:t>Youtube</a:t>
            </a:r>
            <a:r>
              <a:rPr lang="en-US" sz="2400" dirty="0" smtClean="0"/>
              <a:t>.</a:t>
            </a:r>
          </a:p>
          <a:p>
            <a:endParaRPr lang="en-US" sz="600" dirty="0"/>
          </a:p>
          <a:p>
            <a:r>
              <a:rPr lang="en-US" sz="2400" b="1" dirty="0" smtClean="0"/>
              <a:t>Feed: </a:t>
            </a:r>
            <a:r>
              <a:rPr lang="en-US" sz="2400" dirty="0" smtClean="0"/>
              <a:t>The area in which you will see Tweets for the people/places you follow.</a:t>
            </a:r>
          </a:p>
          <a:p>
            <a:endParaRPr lang="en-US" sz="600" b="1" dirty="0" smtClean="0"/>
          </a:p>
          <a:p>
            <a:r>
              <a:rPr lang="en-US" sz="2400" b="1" dirty="0" smtClean="0"/>
              <a:t>Follow: </a:t>
            </a:r>
            <a:r>
              <a:rPr lang="en-US" sz="2400" dirty="0" smtClean="0"/>
              <a:t>A person or business you would like to connect with.</a:t>
            </a:r>
          </a:p>
          <a:p>
            <a:endParaRPr lang="en-US" sz="600" dirty="0"/>
          </a:p>
          <a:p>
            <a:r>
              <a:rPr lang="en-US" sz="2400" b="1" dirty="0" smtClean="0"/>
              <a:t>Follower: </a:t>
            </a:r>
            <a:r>
              <a:rPr lang="en-US" sz="2400" dirty="0" smtClean="0"/>
              <a:t>Someone who wishes to or is connected with you. </a:t>
            </a:r>
          </a:p>
          <a:p>
            <a:endParaRPr lang="en-US" sz="600" dirty="0"/>
          </a:p>
          <a:p>
            <a:r>
              <a:rPr lang="en-US" sz="2400" b="1" dirty="0" smtClean="0"/>
              <a:t>Retweet: </a:t>
            </a:r>
            <a:r>
              <a:rPr lang="en-US" sz="2400" dirty="0" smtClean="0"/>
              <a:t>Sharing someone else’s tweet as if it was your own. </a:t>
            </a:r>
          </a:p>
          <a:p>
            <a:endParaRPr lang="en-US" sz="600" dirty="0" smtClean="0"/>
          </a:p>
          <a:p>
            <a:r>
              <a:rPr lang="en-US" sz="2400" b="1" dirty="0" smtClean="0"/>
              <a:t>Tweet: </a:t>
            </a:r>
            <a:r>
              <a:rPr lang="en-US" sz="2400" dirty="0" smtClean="0"/>
              <a:t>A public message to the world in 140 characters or less. </a:t>
            </a:r>
            <a:endParaRPr lang="en-US" dirty="0" smtClean="0"/>
          </a:p>
          <a:p>
            <a:endParaRPr lang="en-US" dirty="0"/>
          </a:p>
        </p:txBody>
      </p:sp>
    </p:spTree>
    <p:extLst>
      <p:ext uri="{BB962C8B-B14F-4D97-AF65-F5344CB8AC3E}">
        <p14:creationId xmlns:p14="http://schemas.microsoft.com/office/powerpoint/2010/main" val="154526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25" b="12351"/>
          <a:stretch/>
        </p:blipFill>
        <p:spPr bwMode="auto">
          <a:xfrm>
            <a:off x="152400" y="2209800"/>
            <a:ext cx="8842082" cy="420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228600"/>
            <a:ext cx="8842082" cy="646331"/>
          </a:xfrm>
          <a:prstGeom prst="rect">
            <a:avLst/>
          </a:prstGeom>
          <a:noFill/>
        </p:spPr>
        <p:txBody>
          <a:bodyPr wrap="square" rtlCol="0">
            <a:spAutoFit/>
          </a:bodyPr>
          <a:lstStyle/>
          <a:p>
            <a:r>
              <a:rPr lang="en-US" b="1" dirty="0" smtClean="0"/>
              <a:t>STEP 1: LOG ONTO TWITTER.COM</a:t>
            </a:r>
          </a:p>
          <a:p>
            <a:r>
              <a:rPr lang="en-US" b="1" dirty="0" smtClean="0"/>
              <a:t>STEP 2: CLICK SIGN UP BUTTON (YOU WILL NEED AN ACTIVE EMAIL TO JOIN)</a:t>
            </a:r>
            <a:endParaRPr lang="en-US" b="1" dirty="0"/>
          </a:p>
        </p:txBody>
      </p:sp>
    </p:spTree>
    <p:extLst>
      <p:ext uri="{BB962C8B-B14F-4D97-AF65-F5344CB8AC3E}">
        <p14:creationId xmlns:p14="http://schemas.microsoft.com/office/powerpoint/2010/main" val="195368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44" t="20151" r="29026" b="12291"/>
          <a:stretch/>
        </p:blipFill>
        <p:spPr bwMode="auto">
          <a:xfrm>
            <a:off x="2111455" y="1524000"/>
            <a:ext cx="4923971" cy="446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923330"/>
          </a:xfrm>
          <a:prstGeom prst="rect">
            <a:avLst/>
          </a:prstGeom>
          <a:noFill/>
        </p:spPr>
        <p:txBody>
          <a:bodyPr wrap="square" rtlCol="0">
            <a:spAutoFit/>
          </a:bodyPr>
          <a:lstStyle/>
          <a:p>
            <a:r>
              <a:rPr lang="en-US" b="1" dirty="0" smtClean="0"/>
              <a:t>STEP 3: ENTER IN YOUR FIRST AND LAST NAME, TELEPHONE/EMAIL, AND A PASSWORD</a:t>
            </a:r>
          </a:p>
          <a:p>
            <a:r>
              <a:rPr lang="en-US" b="1" dirty="0" smtClean="0"/>
              <a:t>STEP 4: TAILOR TWITTER – YOUR CHOICE</a:t>
            </a:r>
          </a:p>
          <a:p>
            <a:r>
              <a:rPr lang="en-US" b="1" dirty="0" smtClean="0"/>
              <a:t>STEP 5: CLICK SIGN UP</a:t>
            </a:r>
            <a:endParaRPr lang="en-US" b="1" dirty="0"/>
          </a:p>
        </p:txBody>
      </p:sp>
    </p:spTree>
    <p:extLst>
      <p:ext uri="{BB962C8B-B14F-4D97-AF65-F5344CB8AC3E}">
        <p14:creationId xmlns:p14="http://schemas.microsoft.com/office/powerpoint/2010/main" val="14592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731" t="27102" r="29388" b="13958"/>
          <a:stretch/>
        </p:blipFill>
        <p:spPr bwMode="auto">
          <a:xfrm>
            <a:off x="1315719" y="1454329"/>
            <a:ext cx="6515443" cy="503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1200329"/>
          </a:xfrm>
          <a:prstGeom prst="rect">
            <a:avLst/>
          </a:prstGeom>
          <a:noFill/>
        </p:spPr>
        <p:txBody>
          <a:bodyPr wrap="square" rtlCol="0">
            <a:spAutoFit/>
          </a:bodyPr>
          <a:lstStyle/>
          <a:p>
            <a:r>
              <a:rPr lang="en-US" b="1" dirty="0" smtClean="0"/>
              <a:t>STEP 6: ENTER YOUR CELL PHONE NUMBER, THIS ALLOWS FOR A TWITTER ACCOUNT VERIFICATION TO BE SENT TO YOUR CELL PHONE</a:t>
            </a:r>
          </a:p>
          <a:p>
            <a:endParaRPr lang="en-US" b="1" dirty="0"/>
          </a:p>
          <a:p>
            <a:r>
              <a:rPr lang="en-US" b="1" dirty="0" smtClean="0"/>
              <a:t>STEP 7: CLICK NEXT</a:t>
            </a:r>
            <a:endParaRPr lang="en-US" b="1" dirty="0"/>
          </a:p>
        </p:txBody>
      </p:sp>
    </p:spTree>
    <p:extLst>
      <p:ext uri="{BB962C8B-B14F-4D97-AF65-F5344CB8AC3E}">
        <p14:creationId xmlns:p14="http://schemas.microsoft.com/office/powerpoint/2010/main" val="46483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21" t="27580" r="34040" b="36245"/>
          <a:stretch/>
        </p:blipFill>
        <p:spPr bwMode="auto">
          <a:xfrm>
            <a:off x="1160518" y="1676400"/>
            <a:ext cx="6825846" cy="407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923330"/>
          </a:xfrm>
          <a:prstGeom prst="rect">
            <a:avLst/>
          </a:prstGeom>
          <a:noFill/>
        </p:spPr>
        <p:txBody>
          <a:bodyPr wrap="square" rtlCol="0">
            <a:spAutoFit/>
          </a:bodyPr>
          <a:lstStyle/>
          <a:p>
            <a:r>
              <a:rPr lang="en-US" b="1" dirty="0" smtClean="0"/>
              <a:t>STEP 8: CHECK YOUR CELL PHONE FOR YOUR UNIQUE VERIFICATION CODE</a:t>
            </a:r>
          </a:p>
          <a:p>
            <a:endParaRPr lang="en-US" b="1" dirty="0"/>
          </a:p>
          <a:p>
            <a:r>
              <a:rPr lang="en-US" b="1" dirty="0" smtClean="0"/>
              <a:t>STEP 9: ENTER THE VERIFICATION CODE AND CLICK VERIFY</a:t>
            </a:r>
            <a:endParaRPr lang="en-US" b="1" dirty="0"/>
          </a:p>
        </p:txBody>
      </p:sp>
    </p:spTree>
    <p:extLst>
      <p:ext uri="{BB962C8B-B14F-4D97-AF65-F5344CB8AC3E}">
        <p14:creationId xmlns:p14="http://schemas.microsoft.com/office/powerpoint/2010/main" val="2865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222" t="26906" r="21904" b="23969"/>
          <a:stretch/>
        </p:blipFill>
        <p:spPr bwMode="auto">
          <a:xfrm>
            <a:off x="1005595" y="1371600"/>
            <a:ext cx="7135691" cy="4296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10: SELECT A USERNAME &amp; CLICK NEXT</a:t>
            </a:r>
          </a:p>
        </p:txBody>
      </p:sp>
    </p:spTree>
    <p:extLst>
      <p:ext uri="{BB962C8B-B14F-4D97-AF65-F5344CB8AC3E}">
        <p14:creationId xmlns:p14="http://schemas.microsoft.com/office/powerpoint/2010/main" val="27986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7" t="3749" r="11229" b="12291"/>
          <a:stretch/>
        </p:blipFill>
        <p:spPr bwMode="auto">
          <a:xfrm>
            <a:off x="-1" y="990600"/>
            <a:ext cx="9144001"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11: CLICK LET’S GO</a:t>
            </a:r>
          </a:p>
        </p:txBody>
      </p:sp>
    </p:spTree>
    <p:extLst>
      <p:ext uri="{BB962C8B-B14F-4D97-AF65-F5344CB8AC3E}">
        <p14:creationId xmlns:p14="http://schemas.microsoft.com/office/powerpoint/2010/main" val="158182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8" t="20113" r="17936" b="12708"/>
          <a:stretch/>
        </p:blipFill>
        <p:spPr bwMode="auto">
          <a:xfrm>
            <a:off x="465749" y="1676400"/>
            <a:ext cx="8215383" cy="4556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646331"/>
          </a:xfrm>
          <a:prstGeom prst="rect">
            <a:avLst/>
          </a:prstGeom>
          <a:noFill/>
        </p:spPr>
        <p:txBody>
          <a:bodyPr wrap="square" rtlCol="0">
            <a:spAutoFit/>
          </a:bodyPr>
          <a:lstStyle/>
          <a:p>
            <a:r>
              <a:rPr lang="en-US" b="1" dirty="0" smtClean="0"/>
              <a:t>STEP 12: ENTER YOUR INTERESTS (THIS WILL HELP FOR DETERMINING WHAT TYPE OF TWEETS YOU WILL SEE IN YOUR FEED)</a:t>
            </a:r>
            <a:endParaRPr lang="en-US" b="1" dirty="0"/>
          </a:p>
        </p:txBody>
      </p:sp>
    </p:spTree>
    <p:extLst>
      <p:ext uri="{BB962C8B-B14F-4D97-AF65-F5344CB8AC3E}">
        <p14:creationId xmlns:p14="http://schemas.microsoft.com/office/powerpoint/2010/main" val="132099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86" t="18965" r="16349" b="13333"/>
          <a:stretch/>
        </p:blipFill>
        <p:spPr bwMode="auto">
          <a:xfrm>
            <a:off x="603526" y="2209800"/>
            <a:ext cx="7939830" cy="435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1754326"/>
          </a:xfrm>
          <a:prstGeom prst="rect">
            <a:avLst/>
          </a:prstGeom>
          <a:noFill/>
        </p:spPr>
        <p:txBody>
          <a:bodyPr wrap="square" rtlCol="0">
            <a:spAutoFit/>
          </a:bodyPr>
          <a:lstStyle/>
          <a:p>
            <a:r>
              <a:rPr lang="en-US" b="1" dirty="0" smtClean="0"/>
              <a:t>STEP 13: REVIEW THE SUGGESTIONS OF PEOPLE/PLACES YOU SHOULD FOLLOW BASED ON YOUR INTERESTS AND DEMOGRAPHIC INFORMATION THAT WAS PREVIOUSLY ENTERED.</a:t>
            </a:r>
          </a:p>
          <a:p>
            <a:endParaRPr lang="en-US" b="1" dirty="0"/>
          </a:p>
          <a:p>
            <a:r>
              <a:rPr lang="en-US" b="1" dirty="0" smtClean="0"/>
              <a:t>YOU CAN SELECT ALL OR IDENTIFY ONLY THOSE THAT INTEREST YOU.</a:t>
            </a:r>
          </a:p>
          <a:p>
            <a:endParaRPr lang="en-US" b="1" dirty="0"/>
          </a:p>
          <a:p>
            <a:r>
              <a:rPr lang="en-US" b="1" dirty="0" smtClean="0"/>
              <a:t>CLICK FOLLOW &amp; CONTINUE</a:t>
            </a:r>
          </a:p>
        </p:txBody>
      </p:sp>
    </p:spTree>
    <p:extLst>
      <p:ext uri="{BB962C8B-B14F-4D97-AF65-F5344CB8AC3E}">
        <p14:creationId xmlns:p14="http://schemas.microsoft.com/office/powerpoint/2010/main" val="22950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21" t="19192" r="18889" b="27448"/>
          <a:stretch/>
        </p:blipFill>
        <p:spPr bwMode="auto">
          <a:xfrm>
            <a:off x="288188" y="2133600"/>
            <a:ext cx="8570506" cy="388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1754326"/>
          </a:xfrm>
          <a:prstGeom prst="rect">
            <a:avLst/>
          </a:prstGeom>
          <a:noFill/>
        </p:spPr>
        <p:txBody>
          <a:bodyPr wrap="square" rtlCol="0">
            <a:spAutoFit/>
          </a:bodyPr>
          <a:lstStyle/>
          <a:p>
            <a:r>
              <a:rPr lang="en-US" b="1" dirty="0" smtClean="0"/>
              <a:t>STEP 14: UPLOAD YOUR PHOTO</a:t>
            </a:r>
          </a:p>
          <a:p>
            <a:endParaRPr lang="en-US" b="1" dirty="0"/>
          </a:p>
          <a:p>
            <a:r>
              <a:rPr lang="en-US" b="1" dirty="0" smtClean="0"/>
              <a:t>IF YOU ARE AT HOME, YOU CAN SELECT A PHOTO FROM YOUR SAVED FILES,  OTHERWISE, YOU CAN FOLLOW ALONG FOR PICKING A PHOTO FROM GOOGLE.COM.</a:t>
            </a:r>
          </a:p>
          <a:p>
            <a:endParaRPr lang="en-US" b="1" dirty="0"/>
          </a:p>
          <a:p>
            <a:r>
              <a:rPr lang="en-US" b="1" dirty="0" smtClean="0"/>
              <a:t>CLICK CONTINUE</a:t>
            </a:r>
            <a:endParaRPr lang="en-US" b="1" dirty="0"/>
          </a:p>
        </p:txBody>
      </p:sp>
    </p:spTree>
    <p:extLst>
      <p:ext uri="{BB962C8B-B14F-4D97-AF65-F5344CB8AC3E}">
        <p14:creationId xmlns:p14="http://schemas.microsoft.com/office/powerpoint/2010/main" val="312595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lidesharecdn.com/futuretrendsjune2012v1-120729053404-phpapp01/95/future-trends-in-social-media-4-728.jpg?cb=1343540645"/>
          <p:cNvPicPr>
            <a:picLocks noChangeAspect="1" noChangeArrowheads="1"/>
          </p:cNvPicPr>
          <p:nvPr/>
        </p:nvPicPr>
        <p:blipFill rotWithShape="1">
          <a:blip r:embed="rId2">
            <a:extLst>
              <a:ext uri="{28A0092B-C50C-407E-A947-70E740481C1C}">
                <a14:useLocalDpi xmlns:a14="http://schemas.microsoft.com/office/drawing/2010/main" val="0"/>
              </a:ext>
            </a:extLst>
          </a:blip>
          <a:srcRect l="1905" t="2940" r="2381" b="17461"/>
          <a:stretch/>
        </p:blipFill>
        <p:spPr bwMode="auto">
          <a:xfrm>
            <a:off x="174171" y="740228"/>
            <a:ext cx="8752116" cy="559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87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27" t="21012" r="18413" b="18852"/>
          <a:stretch/>
        </p:blipFill>
        <p:spPr bwMode="auto">
          <a:xfrm>
            <a:off x="268141" y="1993812"/>
            <a:ext cx="8610600" cy="4315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1754326"/>
          </a:xfrm>
          <a:prstGeom prst="rect">
            <a:avLst/>
          </a:prstGeom>
          <a:noFill/>
        </p:spPr>
        <p:txBody>
          <a:bodyPr wrap="square" rtlCol="0">
            <a:spAutoFit/>
          </a:bodyPr>
          <a:lstStyle/>
          <a:p>
            <a:r>
              <a:rPr lang="en-US" b="1" dirty="0" smtClean="0"/>
              <a:t>STEP 14: UPLOAD YOUR PHOTO</a:t>
            </a:r>
          </a:p>
          <a:p>
            <a:endParaRPr lang="en-US" b="1" dirty="0"/>
          </a:p>
          <a:p>
            <a:r>
              <a:rPr lang="en-US" b="1" dirty="0" smtClean="0"/>
              <a:t>IF YOU ARE AT HOME, YOU CAN SELECT A PHOTO FROM YOUR SAVED FILES,  OTHERWISE, YOU CAN FOLLOW ALONG FOR PICKING A PHOTO FROM GOOGLE.COM.</a:t>
            </a:r>
          </a:p>
          <a:p>
            <a:endParaRPr lang="en-US" b="1" dirty="0"/>
          </a:p>
          <a:p>
            <a:r>
              <a:rPr lang="en-US" b="1" dirty="0" smtClean="0"/>
              <a:t>CLICK CONTINUE</a:t>
            </a:r>
            <a:endParaRPr lang="en-US" b="1" dirty="0"/>
          </a:p>
        </p:txBody>
      </p:sp>
    </p:spTree>
    <p:extLst>
      <p:ext uri="{BB962C8B-B14F-4D97-AF65-F5344CB8AC3E}">
        <p14:creationId xmlns:p14="http://schemas.microsoft.com/office/powerpoint/2010/main" val="73006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58" b="13958"/>
          <a:stretch/>
        </p:blipFill>
        <p:spPr bwMode="auto">
          <a:xfrm>
            <a:off x="0" y="2074224"/>
            <a:ext cx="9144000" cy="421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1200329"/>
          </a:xfrm>
          <a:prstGeom prst="rect">
            <a:avLst/>
          </a:prstGeom>
          <a:noFill/>
        </p:spPr>
        <p:txBody>
          <a:bodyPr wrap="square" rtlCol="0">
            <a:spAutoFit/>
          </a:bodyPr>
          <a:lstStyle/>
          <a:p>
            <a:r>
              <a:rPr lang="en-US" b="1" dirty="0" smtClean="0"/>
              <a:t>STEP 14: UPLOAD YOUR PHOTO</a:t>
            </a:r>
          </a:p>
          <a:p>
            <a:endParaRPr lang="en-US" b="1" dirty="0"/>
          </a:p>
          <a:p>
            <a:r>
              <a:rPr lang="en-US" b="1" dirty="0" smtClean="0"/>
              <a:t>ON THIS PARTICULAR PAGE YOU CAN POSITION AND SIZE YOUR ACCOUNT PHOTO AND THEN CLICK APPLY.</a:t>
            </a:r>
            <a:endParaRPr lang="en-US" b="1" dirty="0"/>
          </a:p>
        </p:txBody>
      </p:sp>
    </p:spTree>
    <p:extLst>
      <p:ext uri="{BB962C8B-B14F-4D97-AF65-F5344CB8AC3E}">
        <p14:creationId xmlns:p14="http://schemas.microsoft.com/office/powerpoint/2010/main" val="115511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62" t="10795" r="14286" b="12708"/>
          <a:stretch/>
        </p:blipFill>
        <p:spPr bwMode="auto">
          <a:xfrm>
            <a:off x="802110" y="1738585"/>
            <a:ext cx="754266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1477328"/>
          </a:xfrm>
          <a:prstGeom prst="rect">
            <a:avLst/>
          </a:prstGeom>
          <a:noFill/>
        </p:spPr>
        <p:txBody>
          <a:bodyPr wrap="square" rtlCol="0">
            <a:spAutoFit/>
          </a:bodyPr>
          <a:lstStyle/>
          <a:p>
            <a:r>
              <a:rPr lang="en-US" b="1" dirty="0" smtClean="0"/>
              <a:t>STEP 15: YOU MIGHT HAVE FRIENDS THAT ARE ALREADY ON TWITTER, YOU CAN FIND OUT BY CLICKING ON YOUR EMAIL PROVIDER AND LOADING IN YOUR CONTACTS FROM THE PROVIDERS THAT ARE LISTED.</a:t>
            </a:r>
          </a:p>
          <a:p>
            <a:endParaRPr lang="en-US" b="1" dirty="0"/>
          </a:p>
          <a:p>
            <a:r>
              <a:rPr lang="en-US" b="1" dirty="0" smtClean="0"/>
              <a:t>THIS STEP CAN ALSO BE SKIPPED (SEE LOWER RIGHT).</a:t>
            </a:r>
            <a:endParaRPr lang="en-US" b="1" dirty="0"/>
          </a:p>
        </p:txBody>
      </p:sp>
    </p:spTree>
    <p:extLst>
      <p:ext uri="{BB962C8B-B14F-4D97-AF65-F5344CB8AC3E}">
        <p14:creationId xmlns:p14="http://schemas.microsoft.com/office/powerpoint/2010/main" val="72733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8" t="8537" r="3283" b="12708"/>
          <a:stretch/>
        </p:blipFill>
        <p:spPr bwMode="auto">
          <a:xfrm>
            <a:off x="311311" y="990600"/>
            <a:ext cx="86868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369332"/>
          </a:xfrm>
          <a:prstGeom prst="rect">
            <a:avLst/>
          </a:prstGeom>
          <a:noFill/>
        </p:spPr>
        <p:txBody>
          <a:bodyPr wrap="square" rtlCol="0">
            <a:spAutoFit/>
          </a:bodyPr>
          <a:lstStyle/>
          <a:p>
            <a:r>
              <a:rPr lang="en-US" b="1" dirty="0" smtClean="0"/>
              <a:t>STEP 15: I DECIDED TO CONNECT MY GOOGLE ACCOUNT.</a:t>
            </a:r>
            <a:endParaRPr lang="en-US" b="1" dirty="0"/>
          </a:p>
        </p:txBody>
      </p:sp>
    </p:spTree>
    <p:extLst>
      <p:ext uri="{BB962C8B-B14F-4D97-AF65-F5344CB8AC3E}">
        <p14:creationId xmlns:p14="http://schemas.microsoft.com/office/powerpoint/2010/main" val="84890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28" t="15383" r="5079" b="13541"/>
          <a:stretch/>
        </p:blipFill>
        <p:spPr bwMode="auto">
          <a:xfrm>
            <a:off x="181429" y="1371600"/>
            <a:ext cx="8770691" cy="433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15: I DECIDED TO CONNECT MY GOOGLE ACCOUNT.</a:t>
            </a:r>
            <a:endParaRPr lang="en-US" b="1" dirty="0"/>
          </a:p>
        </p:txBody>
      </p:sp>
    </p:spTree>
    <p:extLst>
      <p:ext uri="{BB962C8B-B14F-4D97-AF65-F5344CB8AC3E}">
        <p14:creationId xmlns:p14="http://schemas.microsoft.com/office/powerpoint/2010/main" val="345666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96" t="12367" r="18571" b="13750"/>
          <a:stretch/>
        </p:blipFill>
        <p:spPr bwMode="auto">
          <a:xfrm>
            <a:off x="588329" y="1295400"/>
            <a:ext cx="7970223" cy="501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646331"/>
          </a:xfrm>
          <a:prstGeom prst="rect">
            <a:avLst/>
          </a:prstGeom>
          <a:noFill/>
        </p:spPr>
        <p:txBody>
          <a:bodyPr wrap="square" rtlCol="0">
            <a:spAutoFit/>
          </a:bodyPr>
          <a:lstStyle/>
          <a:p>
            <a:r>
              <a:rPr lang="en-US" b="1" dirty="0" smtClean="0"/>
              <a:t>STEP 16: BASED ON YOUR CONTACT IMPORTS FROM YOUR EMAIL PROVIDER, YOU MAY BE PROMPTED TO SELECT MORE PEOPLE/PLACES TO FOLLOW.</a:t>
            </a:r>
            <a:endParaRPr lang="en-US" b="1" dirty="0"/>
          </a:p>
        </p:txBody>
      </p:sp>
    </p:spTree>
    <p:extLst>
      <p:ext uri="{BB962C8B-B14F-4D97-AF65-F5344CB8AC3E}">
        <p14:creationId xmlns:p14="http://schemas.microsoft.com/office/powerpoint/2010/main" val="249471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58" b="12708"/>
          <a:stretch/>
        </p:blipFill>
        <p:spPr bwMode="auto">
          <a:xfrm>
            <a:off x="1" y="1354642"/>
            <a:ext cx="9144000" cy="428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16: YOUR HOME SCREEN &amp; CONFIRMING YOUR EMAIL</a:t>
            </a:r>
            <a:endParaRPr lang="en-US" b="1" dirty="0"/>
          </a:p>
        </p:txBody>
      </p:sp>
      <p:sp>
        <p:nvSpPr>
          <p:cNvPr id="2" name="Oval 1"/>
          <p:cNvSpPr/>
          <p:nvPr/>
        </p:nvSpPr>
        <p:spPr>
          <a:xfrm>
            <a:off x="381000" y="1234440"/>
            <a:ext cx="8534400" cy="2057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32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31" r="18096" b="16324"/>
          <a:stretch/>
        </p:blipFill>
        <p:spPr bwMode="auto">
          <a:xfrm>
            <a:off x="130151" y="990600"/>
            <a:ext cx="8864331"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17: VISIT YOUR EMAIL PROVIDER AND CONFIRM YOUR TWITTER ACCOUNT</a:t>
            </a:r>
            <a:endParaRPr lang="en-US" b="1" dirty="0"/>
          </a:p>
        </p:txBody>
      </p:sp>
    </p:spTree>
    <p:extLst>
      <p:ext uri="{BB962C8B-B14F-4D97-AF65-F5344CB8AC3E}">
        <p14:creationId xmlns:p14="http://schemas.microsoft.com/office/powerpoint/2010/main" val="203472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3" b="14166"/>
          <a:stretch/>
        </p:blipFill>
        <p:spPr bwMode="auto">
          <a:xfrm>
            <a:off x="0" y="1178734"/>
            <a:ext cx="9144000" cy="423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18: ACCOUNT CONFIRMED &amp; NAVIGATING YOUR HOME PAGE</a:t>
            </a:r>
            <a:endParaRPr lang="en-US" b="1" dirty="0"/>
          </a:p>
        </p:txBody>
      </p:sp>
      <p:sp>
        <p:nvSpPr>
          <p:cNvPr id="2" name="Oval 1"/>
          <p:cNvSpPr/>
          <p:nvPr/>
        </p:nvSpPr>
        <p:spPr>
          <a:xfrm>
            <a:off x="381000" y="1439645"/>
            <a:ext cx="3200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5314" y="1940387"/>
            <a:ext cx="2830286" cy="4071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67400" y="1439644"/>
            <a:ext cx="1676400" cy="609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18656" y="2100943"/>
            <a:ext cx="4539343" cy="4071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772400" y="1439643"/>
            <a:ext cx="914400" cy="609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629400" y="1940386"/>
            <a:ext cx="2057400" cy="23186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9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011" b="10715"/>
          <a:stretch/>
        </p:blipFill>
        <p:spPr bwMode="auto">
          <a:xfrm>
            <a:off x="0" y="1538514"/>
            <a:ext cx="9144000" cy="4024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19: EDIT YOUR PROFILE</a:t>
            </a:r>
            <a:endParaRPr lang="en-US" b="1" dirty="0"/>
          </a:p>
        </p:txBody>
      </p:sp>
      <p:sp>
        <p:nvSpPr>
          <p:cNvPr id="4" name="Oval 3"/>
          <p:cNvSpPr/>
          <p:nvPr/>
        </p:nvSpPr>
        <p:spPr>
          <a:xfrm>
            <a:off x="7772400" y="2917371"/>
            <a:ext cx="914400" cy="609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49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dO9idmax0o"/>
          <p:cNvPicPr>
            <a:picLocks noRot="1" noChangeAspect="1"/>
          </p:cNvPicPr>
          <p:nvPr>
            <a:videoFile r:link="rId1"/>
          </p:nvPr>
        </p:nvPicPr>
        <p:blipFill>
          <a:blip r:embed="rId3"/>
          <a:stretch>
            <a:fillRect/>
          </a:stretch>
        </p:blipFill>
        <p:spPr>
          <a:xfrm>
            <a:off x="237067" y="990600"/>
            <a:ext cx="8669866" cy="4876800"/>
          </a:xfrm>
          <a:prstGeom prst="rect">
            <a:avLst/>
          </a:prstGeom>
        </p:spPr>
      </p:pic>
    </p:spTree>
    <p:extLst>
      <p:ext uri="{BB962C8B-B14F-4D97-AF65-F5344CB8AC3E}">
        <p14:creationId xmlns:p14="http://schemas.microsoft.com/office/powerpoint/2010/main" val="44830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3" b="11310"/>
          <a:stretch/>
        </p:blipFill>
        <p:spPr bwMode="auto">
          <a:xfrm>
            <a:off x="0" y="1219200"/>
            <a:ext cx="9144000" cy="438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20: ADD A BANNER</a:t>
            </a:r>
            <a:endParaRPr lang="en-US" b="1" dirty="0"/>
          </a:p>
        </p:txBody>
      </p:sp>
    </p:spTree>
    <p:extLst>
      <p:ext uri="{BB962C8B-B14F-4D97-AF65-F5344CB8AC3E}">
        <p14:creationId xmlns:p14="http://schemas.microsoft.com/office/powerpoint/2010/main" val="39368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25" b="10763"/>
          <a:stretch/>
        </p:blipFill>
        <p:spPr bwMode="auto">
          <a:xfrm>
            <a:off x="0" y="1059436"/>
            <a:ext cx="9144000" cy="442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21: EDIT YOUR SETTINGS</a:t>
            </a:r>
            <a:endParaRPr lang="en-US" b="1" dirty="0"/>
          </a:p>
        </p:txBody>
      </p:sp>
      <p:sp>
        <p:nvSpPr>
          <p:cNvPr id="4" name="Oval 3"/>
          <p:cNvSpPr/>
          <p:nvPr/>
        </p:nvSpPr>
        <p:spPr>
          <a:xfrm>
            <a:off x="6781800" y="1320800"/>
            <a:ext cx="1219200" cy="228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1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22" b="11484"/>
          <a:stretch/>
        </p:blipFill>
        <p:spPr bwMode="auto">
          <a:xfrm>
            <a:off x="0" y="1219200"/>
            <a:ext cx="9144000" cy="434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22: IN SETTINGS, EDIT YOUR SECURITY AND PRIVACY</a:t>
            </a:r>
            <a:endParaRPr lang="en-US" b="1" dirty="0"/>
          </a:p>
        </p:txBody>
      </p:sp>
    </p:spTree>
    <p:extLst>
      <p:ext uri="{BB962C8B-B14F-4D97-AF65-F5344CB8AC3E}">
        <p14:creationId xmlns:p14="http://schemas.microsoft.com/office/powerpoint/2010/main" val="230563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73" t="16638" r="29237" b="11508"/>
          <a:stretch/>
        </p:blipFill>
        <p:spPr bwMode="auto">
          <a:xfrm>
            <a:off x="1487341" y="743856"/>
            <a:ext cx="6172200" cy="5759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369332"/>
          </a:xfrm>
          <a:prstGeom prst="rect">
            <a:avLst/>
          </a:prstGeom>
          <a:noFill/>
        </p:spPr>
        <p:txBody>
          <a:bodyPr wrap="square" rtlCol="0">
            <a:spAutoFit/>
          </a:bodyPr>
          <a:lstStyle/>
          <a:p>
            <a:r>
              <a:rPr lang="en-US" b="1" dirty="0" smtClean="0"/>
              <a:t>STEP 22: IN SETTINGS, EDIT YOUR SECURITY AND PRIVACY</a:t>
            </a:r>
            <a:endParaRPr lang="en-US" b="1" dirty="0"/>
          </a:p>
        </p:txBody>
      </p:sp>
    </p:spTree>
    <p:extLst>
      <p:ext uri="{BB962C8B-B14F-4D97-AF65-F5344CB8AC3E}">
        <p14:creationId xmlns:p14="http://schemas.microsoft.com/office/powerpoint/2010/main" val="218601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65" t="23671" r="29682" b="14781"/>
          <a:stretch/>
        </p:blipFill>
        <p:spPr bwMode="auto">
          <a:xfrm>
            <a:off x="1468614" y="1052286"/>
            <a:ext cx="6209653" cy="5246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369332"/>
          </a:xfrm>
          <a:prstGeom prst="rect">
            <a:avLst/>
          </a:prstGeom>
          <a:noFill/>
        </p:spPr>
        <p:txBody>
          <a:bodyPr wrap="square" rtlCol="0">
            <a:spAutoFit/>
          </a:bodyPr>
          <a:lstStyle/>
          <a:p>
            <a:r>
              <a:rPr lang="en-US" b="1" dirty="0" smtClean="0"/>
              <a:t>STEP 22: IN SETTINGS, EDIT YOUR SECURITY AND PRIVACY</a:t>
            </a:r>
            <a:endParaRPr lang="en-US" b="1" dirty="0"/>
          </a:p>
        </p:txBody>
      </p:sp>
    </p:spTree>
    <p:extLst>
      <p:ext uri="{BB962C8B-B14F-4D97-AF65-F5344CB8AC3E}">
        <p14:creationId xmlns:p14="http://schemas.microsoft.com/office/powerpoint/2010/main" val="126550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40" t="11016" r="5854" b="11507"/>
          <a:stretch/>
        </p:blipFill>
        <p:spPr bwMode="auto">
          <a:xfrm>
            <a:off x="0" y="1371600"/>
            <a:ext cx="9049501" cy="441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369332"/>
          </a:xfrm>
          <a:prstGeom prst="rect">
            <a:avLst/>
          </a:prstGeom>
          <a:noFill/>
        </p:spPr>
        <p:txBody>
          <a:bodyPr wrap="square" rtlCol="0">
            <a:spAutoFit/>
          </a:bodyPr>
          <a:lstStyle/>
          <a:p>
            <a:r>
              <a:rPr lang="en-US" b="1" dirty="0" smtClean="0"/>
              <a:t>STEP 22: IN SETTINGS, CHANGE YOUR BACKGROUND, PASSWORD, NOTIFICATIONS, ETC.</a:t>
            </a:r>
            <a:endParaRPr lang="en-US" b="1" dirty="0"/>
          </a:p>
        </p:txBody>
      </p:sp>
    </p:spTree>
    <p:extLst>
      <p:ext uri="{BB962C8B-B14F-4D97-AF65-F5344CB8AC3E}">
        <p14:creationId xmlns:p14="http://schemas.microsoft.com/office/powerpoint/2010/main" val="42997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69" t="11303" r="16408" b="27192"/>
          <a:stretch/>
        </p:blipFill>
        <p:spPr bwMode="auto">
          <a:xfrm>
            <a:off x="134257" y="1371600"/>
            <a:ext cx="873503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369332"/>
          </a:xfrm>
          <a:prstGeom prst="rect">
            <a:avLst/>
          </a:prstGeom>
          <a:noFill/>
        </p:spPr>
        <p:txBody>
          <a:bodyPr wrap="square" rtlCol="0">
            <a:spAutoFit/>
          </a:bodyPr>
          <a:lstStyle/>
          <a:p>
            <a:r>
              <a:rPr lang="en-US" b="1" dirty="0" smtClean="0"/>
              <a:t>STEP 23: NOTIFICATIONS</a:t>
            </a:r>
            <a:endParaRPr lang="en-US" b="1" dirty="0"/>
          </a:p>
        </p:txBody>
      </p:sp>
    </p:spTree>
    <p:extLst>
      <p:ext uri="{BB962C8B-B14F-4D97-AF65-F5344CB8AC3E}">
        <p14:creationId xmlns:p14="http://schemas.microsoft.com/office/powerpoint/2010/main" val="39191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366" b="11508"/>
          <a:stretch/>
        </p:blipFill>
        <p:spPr bwMode="auto">
          <a:xfrm>
            <a:off x="-10886" y="1436914"/>
            <a:ext cx="9144000" cy="3965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228600"/>
            <a:ext cx="8842082" cy="369332"/>
          </a:xfrm>
          <a:prstGeom prst="rect">
            <a:avLst/>
          </a:prstGeom>
          <a:noFill/>
        </p:spPr>
        <p:txBody>
          <a:bodyPr wrap="square" rtlCol="0">
            <a:spAutoFit/>
          </a:bodyPr>
          <a:lstStyle/>
          <a:p>
            <a:r>
              <a:rPr lang="en-US" b="1" dirty="0" smtClean="0"/>
              <a:t>STEP 24: MOMENTS (AKA TRENDING)</a:t>
            </a:r>
            <a:endParaRPr lang="en-US" b="1" dirty="0"/>
          </a:p>
        </p:txBody>
      </p:sp>
    </p:spTree>
    <p:extLst>
      <p:ext uri="{BB962C8B-B14F-4D97-AF65-F5344CB8AC3E}">
        <p14:creationId xmlns:p14="http://schemas.microsoft.com/office/powerpoint/2010/main" val="63002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2" b="11906"/>
          <a:stretch/>
        </p:blipFill>
        <p:spPr bwMode="auto">
          <a:xfrm>
            <a:off x="1441" y="1219200"/>
            <a:ext cx="9144000" cy="435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369332"/>
          </a:xfrm>
          <a:prstGeom prst="rect">
            <a:avLst/>
          </a:prstGeom>
          <a:noFill/>
        </p:spPr>
        <p:txBody>
          <a:bodyPr wrap="square" rtlCol="0">
            <a:spAutoFit/>
          </a:bodyPr>
          <a:lstStyle/>
          <a:p>
            <a:r>
              <a:rPr lang="en-US" b="1" dirty="0" smtClean="0"/>
              <a:t>STEP 25: CHAT/MESSAGE PRIVATELY</a:t>
            </a:r>
            <a:endParaRPr lang="en-US" b="1" dirty="0"/>
          </a:p>
        </p:txBody>
      </p:sp>
    </p:spTree>
    <p:extLst>
      <p:ext uri="{BB962C8B-B14F-4D97-AF65-F5344CB8AC3E}">
        <p14:creationId xmlns:p14="http://schemas.microsoft.com/office/powerpoint/2010/main" val="55549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731" b="10913"/>
          <a:stretch/>
        </p:blipFill>
        <p:spPr bwMode="auto">
          <a:xfrm>
            <a:off x="0" y="1509486"/>
            <a:ext cx="9144000" cy="397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369332"/>
          </a:xfrm>
          <a:prstGeom prst="rect">
            <a:avLst/>
          </a:prstGeom>
          <a:noFill/>
        </p:spPr>
        <p:txBody>
          <a:bodyPr wrap="square" rtlCol="0">
            <a:spAutoFit/>
          </a:bodyPr>
          <a:lstStyle/>
          <a:p>
            <a:r>
              <a:rPr lang="en-US" b="1" dirty="0" smtClean="0"/>
              <a:t>STEP 26: ADD PEOPLE YOU WOULD LIKE TO FOLLOW</a:t>
            </a:r>
            <a:endParaRPr lang="en-US" b="1" dirty="0"/>
          </a:p>
        </p:txBody>
      </p:sp>
      <p:sp>
        <p:nvSpPr>
          <p:cNvPr id="5" name="Oval 4"/>
          <p:cNvSpPr/>
          <p:nvPr/>
        </p:nvSpPr>
        <p:spPr>
          <a:xfrm>
            <a:off x="5638800" y="1103086"/>
            <a:ext cx="2362200" cy="1563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85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859340"/>
            <a:ext cx="8229600" cy="3877985"/>
          </a:xfrm>
          <a:prstGeom prst="rect">
            <a:avLst/>
          </a:prstGeom>
        </p:spPr>
        <p:txBody>
          <a:bodyPr wrap="square">
            <a:spAutoFit/>
          </a:bodyPr>
          <a:lstStyle/>
          <a:p>
            <a:pPr fontAlgn="base"/>
            <a:r>
              <a:rPr lang="en-US" sz="3000" b="1" dirty="0" smtClean="0"/>
              <a:t>What Is Twitter? </a:t>
            </a:r>
            <a:r>
              <a:rPr lang="en-US" sz="3000" b="1" dirty="0"/>
              <a:t>What Is 'Tweeting'?</a:t>
            </a:r>
          </a:p>
          <a:p>
            <a:pPr fontAlgn="base"/>
            <a:endParaRPr lang="en-US" sz="2400" b="1" dirty="0" smtClean="0"/>
          </a:p>
          <a:p>
            <a:pPr fontAlgn="base"/>
            <a:r>
              <a:rPr lang="en-US" sz="2400" b="1" dirty="0" smtClean="0"/>
              <a:t>Twitter </a:t>
            </a:r>
            <a:r>
              <a:rPr lang="en-US" sz="2400" b="1" dirty="0"/>
              <a:t>is microblogging.</a:t>
            </a:r>
            <a:r>
              <a:rPr lang="en-US" sz="2400" dirty="0"/>
              <a:t> Twitter, and 'tweeting', is about broadcasting daily short burst messages to the world, with the hope that your messages are useful </a:t>
            </a:r>
            <a:r>
              <a:rPr lang="en-US" sz="2400" dirty="0" smtClean="0"/>
              <a:t>to others.  </a:t>
            </a:r>
          </a:p>
          <a:p>
            <a:pPr fontAlgn="base"/>
            <a:endParaRPr lang="en-US" sz="2400" dirty="0"/>
          </a:p>
          <a:p>
            <a:pPr fontAlgn="base"/>
            <a:r>
              <a:rPr lang="en-US" sz="2400" dirty="0" smtClean="0"/>
              <a:t>Conversely</a:t>
            </a:r>
            <a:r>
              <a:rPr lang="en-US" sz="2400" dirty="0"/>
              <a:t>, Twitter is about discovering interesting people online, and following their burst messages for as long as they are interesting</a:t>
            </a:r>
            <a:r>
              <a:rPr lang="en-US" sz="2400" dirty="0" smtClean="0"/>
              <a:t>.</a:t>
            </a:r>
          </a:p>
          <a:p>
            <a:pPr fontAlgn="base"/>
            <a:endParaRPr lang="en-US" sz="2400" dirty="0"/>
          </a:p>
        </p:txBody>
      </p:sp>
      <p:pic>
        <p:nvPicPr>
          <p:cNvPr id="7" name="Picture 2" descr="http://cdn2.business2community.com/wp-content/uploads/2014/11/543c477e9547e.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2860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52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72" b="11111"/>
          <a:stretch/>
        </p:blipFill>
        <p:spPr bwMode="auto">
          <a:xfrm>
            <a:off x="1441" y="1219200"/>
            <a:ext cx="9144000" cy="438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369332"/>
          </a:xfrm>
          <a:prstGeom prst="rect">
            <a:avLst/>
          </a:prstGeom>
          <a:noFill/>
        </p:spPr>
        <p:txBody>
          <a:bodyPr wrap="square" rtlCol="0">
            <a:spAutoFit/>
          </a:bodyPr>
          <a:lstStyle/>
          <a:p>
            <a:r>
              <a:rPr lang="en-US" b="1" dirty="0" smtClean="0"/>
              <a:t>STEP 26: ADD PEOPLE YOU WOULD LIKE TO FOLLOW</a:t>
            </a:r>
            <a:endParaRPr lang="en-US" b="1" dirty="0"/>
          </a:p>
        </p:txBody>
      </p:sp>
    </p:spTree>
    <p:extLst>
      <p:ext uri="{BB962C8B-B14F-4D97-AF65-F5344CB8AC3E}">
        <p14:creationId xmlns:p14="http://schemas.microsoft.com/office/powerpoint/2010/main" val="285667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167" b="11508"/>
          <a:stretch/>
        </p:blipFill>
        <p:spPr bwMode="auto">
          <a:xfrm>
            <a:off x="0" y="2138211"/>
            <a:ext cx="9144000" cy="433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923330"/>
          </a:xfrm>
          <a:prstGeom prst="rect">
            <a:avLst/>
          </a:prstGeom>
          <a:noFill/>
        </p:spPr>
        <p:txBody>
          <a:bodyPr wrap="square" rtlCol="0">
            <a:spAutoFit/>
          </a:bodyPr>
          <a:lstStyle/>
          <a:p>
            <a:r>
              <a:rPr lang="en-US" b="1" dirty="0" smtClean="0"/>
              <a:t>STEP 26: ADD PEOPLE YOU WOULD LIKE TO FOLLOW</a:t>
            </a:r>
          </a:p>
          <a:p>
            <a:endParaRPr lang="en-US" b="1" dirty="0"/>
          </a:p>
          <a:p>
            <a:r>
              <a:rPr lang="en-US" b="1" dirty="0" smtClean="0"/>
              <a:t>PRC@PEOPLESRC</a:t>
            </a:r>
            <a:endParaRPr lang="en-US" b="1" dirty="0"/>
          </a:p>
        </p:txBody>
      </p:sp>
    </p:spTree>
    <p:extLst>
      <p:ext uri="{BB962C8B-B14F-4D97-AF65-F5344CB8AC3E}">
        <p14:creationId xmlns:p14="http://schemas.microsoft.com/office/powerpoint/2010/main" val="32082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72" b="12104"/>
          <a:stretch/>
        </p:blipFill>
        <p:spPr bwMode="auto">
          <a:xfrm>
            <a:off x="1441" y="2089716"/>
            <a:ext cx="9144000" cy="433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1200329"/>
          </a:xfrm>
          <a:prstGeom prst="rect">
            <a:avLst/>
          </a:prstGeom>
          <a:noFill/>
        </p:spPr>
        <p:txBody>
          <a:bodyPr wrap="square" rtlCol="0">
            <a:spAutoFit/>
          </a:bodyPr>
          <a:lstStyle/>
          <a:p>
            <a:r>
              <a:rPr lang="en-US" b="1" dirty="0" smtClean="0"/>
              <a:t>STEP 27: TWEETING A MESSAGE…BUT WHAT’S A HASHTAG AND AN AT SYMBOL MEAN?</a:t>
            </a:r>
          </a:p>
          <a:p>
            <a:endParaRPr lang="en-US" b="1" dirty="0"/>
          </a:p>
          <a:p>
            <a:r>
              <a:rPr lang="en-US" b="1" dirty="0" smtClean="0"/>
              <a:t>A # IS A WAY TO HYPERLINK AND TRACK METADATA.</a:t>
            </a:r>
          </a:p>
          <a:p>
            <a:r>
              <a:rPr lang="en-US" b="1" dirty="0" smtClean="0"/>
              <a:t>@ IS A WAY TO TAG A PERSON/FOLLOWER ON TWITTER.</a:t>
            </a:r>
            <a:endParaRPr lang="en-US" b="1" dirty="0"/>
          </a:p>
        </p:txBody>
      </p:sp>
      <p:sp>
        <p:nvSpPr>
          <p:cNvPr id="5" name="Oval 4"/>
          <p:cNvSpPr/>
          <p:nvPr/>
        </p:nvSpPr>
        <p:spPr>
          <a:xfrm>
            <a:off x="7391401" y="2128648"/>
            <a:ext cx="1371600" cy="8406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363640" y="2128648"/>
            <a:ext cx="4418159" cy="228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58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90" t="10416" r="26933" b="23611"/>
          <a:stretch/>
        </p:blipFill>
        <p:spPr bwMode="auto">
          <a:xfrm>
            <a:off x="152400" y="1538514"/>
            <a:ext cx="8766628"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1200329"/>
          </a:xfrm>
          <a:prstGeom prst="rect">
            <a:avLst/>
          </a:prstGeom>
          <a:noFill/>
        </p:spPr>
        <p:txBody>
          <a:bodyPr wrap="square" rtlCol="0">
            <a:spAutoFit/>
          </a:bodyPr>
          <a:lstStyle/>
          <a:p>
            <a:r>
              <a:rPr lang="en-US" b="1" dirty="0" smtClean="0"/>
              <a:t>STEP 27: TWEETING A MESSAGE…BUT WHAT’S A HASHTAG AND AN AT SYMBOL MEAN?</a:t>
            </a:r>
          </a:p>
          <a:p>
            <a:endParaRPr lang="en-US" b="1" dirty="0"/>
          </a:p>
          <a:p>
            <a:r>
              <a:rPr lang="en-US" b="1" dirty="0" smtClean="0"/>
              <a:t>A # IS A WAY TO HYPERLINK AND TRACK METADATA.</a:t>
            </a:r>
          </a:p>
          <a:p>
            <a:r>
              <a:rPr lang="en-US" b="1" dirty="0" smtClean="0"/>
              <a:t>@ IS A WAY TO TAG A PERSON/FOLLOWER ON TWITTER.</a:t>
            </a:r>
            <a:endParaRPr lang="en-US" b="1" dirty="0"/>
          </a:p>
        </p:txBody>
      </p:sp>
    </p:spTree>
    <p:extLst>
      <p:ext uri="{BB962C8B-B14F-4D97-AF65-F5344CB8AC3E}">
        <p14:creationId xmlns:p14="http://schemas.microsoft.com/office/powerpoint/2010/main" val="39711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32" t="3373" r="24603" b="12104"/>
          <a:stretch/>
        </p:blipFill>
        <p:spPr bwMode="auto">
          <a:xfrm>
            <a:off x="1601641" y="1019088"/>
            <a:ext cx="5943599" cy="5721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228600"/>
            <a:ext cx="8842082" cy="369332"/>
          </a:xfrm>
          <a:prstGeom prst="rect">
            <a:avLst/>
          </a:prstGeom>
          <a:noFill/>
        </p:spPr>
        <p:txBody>
          <a:bodyPr wrap="square" rtlCol="0">
            <a:spAutoFit/>
          </a:bodyPr>
          <a:lstStyle/>
          <a:p>
            <a:r>
              <a:rPr lang="en-US" b="1" dirty="0" smtClean="0"/>
              <a:t>STEP 28: RETWEETING SOMEONE ELSE’S TWEET OR FAVORITING IT.</a:t>
            </a:r>
            <a:endParaRPr lang="en-US" b="1" dirty="0"/>
          </a:p>
        </p:txBody>
      </p:sp>
      <p:sp>
        <p:nvSpPr>
          <p:cNvPr id="5" name="Oval 4"/>
          <p:cNvSpPr/>
          <p:nvPr/>
        </p:nvSpPr>
        <p:spPr>
          <a:xfrm>
            <a:off x="2514600" y="4648200"/>
            <a:ext cx="2058840" cy="8406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97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16" t="4364" r="26958" b="11111"/>
          <a:stretch/>
        </p:blipFill>
        <p:spPr bwMode="auto">
          <a:xfrm>
            <a:off x="2057400" y="1153231"/>
            <a:ext cx="5638799" cy="567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362200" y="3569960"/>
            <a:ext cx="1371600" cy="8406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228600"/>
            <a:ext cx="8842082" cy="369332"/>
          </a:xfrm>
          <a:prstGeom prst="rect">
            <a:avLst/>
          </a:prstGeom>
          <a:noFill/>
        </p:spPr>
        <p:txBody>
          <a:bodyPr wrap="square" rtlCol="0">
            <a:spAutoFit/>
          </a:bodyPr>
          <a:lstStyle/>
          <a:p>
            <a:r>
              <a:rPr lang="en-US" b="1" dirty="0" smtClean="0"/>
              <a:t>STEP 29: REPLYING TO A TWEET ABOUT YOU OR YOUR PLACE.</a:t>
            </a:r>
            <a:endParaRPr lang="en-US" b="1" dirty="0"/>
          </a:p>
        </p:txBody>
      </p:sp>
    </p:spTree>
    <p:extLst>
      <p:ext uri="{BB962C8B-B14F-4D97-AF65-F5344CB8AC3E}">
        <p14:creationId xmlns:p14="http://schemas.microsoft.com/office/powerpoint/2010/main" val="31518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og.leonardo.com/wp-content/uploads/2013/02/Twitter-bird-SM-questio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40386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05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8077200" cy="3477875"/>
          </a:xfrm>
          <a:prstGeom prst="rect">
            <a:avLst/>
          </a:prstGeom>
          <a:noFill/>
        </p:spPr>
        <p:txBody>
          <a:bodyPr wrap="square" rtlCol="0">
            <a:spAutoFit/>
          </a:bodyPr>
          <a:lstStyle/>
          <a:p>
            <a:r>
              <a:rPr lang="en-US" sz="3400" b="1" dirty="0" smtClean="0"/>
              <a:t>Why Is Twitter Used? </a:t>
            </a:r>
          </a:p>
          <a:p>
            <a:endParaRPr lang="en-US" dirty="0"/>
          </a:p>
          <a:p>
            <a:pPr marL="285750" indent="-285750">
              <a:buFont typeface="Arial" panose="020B0604020202020204" pitchFamily="34" charset="0"/>
              <a:buChar char="•"/>
            </a:pPr>
            <a:r>
              <a:rPr lang="en-US" sz="2400" dirty="0" smtClean="0"/>
              <a:t>News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Entertainment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Trending Topics in World/Pop Culture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Sales Leads &amp; Business (Twitter Ads)</a:t>
            </a:r>
          </a:p>
        </p:txBody>
      </p:sp>
      <p:pic>
        <p:nvPicPr>
          <p:cNvPr id="44034" name="Picture 2" descr="http://www.brucesallan.com/wp-content/uploads/2014/10/Twitter-hashtag-Tweet-Chat.png"/>
          <p:cNvPicPr>
            <a:picLocks noChangeAspect="1" noChangeArrowheads="1"/>
          </p:cNvPicPr>
          <p:nvPr/>
        </p:nvPicPr>
        <p:blipFill rotWithShape="1">
          <a:blip r:embed="rId2">
            <a:extLst>
              <a:ext uri="{28A0092B-C50C-407E-A947-70E740481C1C}">
                <a14:useLocalDpi xmlns:a14="http://schemas.microsoft.com/office/drawing/2010/main" val="0"/>
              </a:ext>
            </a:extLst>
          </a:blip>
          <a:srcRect t="9807" b="6157"/>
          <a:stretch/>
        </p:blipFill>
        <p:spPr bwMode="auto">
          <a:xfrm>
            <a:off x="1316841" y="3825706"/>
            <a:ext cx="6743700" cy="2923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presspartners.org/wp-content/uploads/2014/06/tw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82051">
            <a:off x="6198790" y="1451574"/>
            <a:ext cx="2073608" cy="133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8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914400"/>
            <a:ext cx="8458200" cy="2523768"/>
          </a:xfrm>
          <a:prstGeom prst="rect">
            <a:avLst/>
          </a:prstGeom>
        </p:spPr>
        <p:txBody>
          <a:bodyPr wrap="square">
            <a:spAutoFit/>
          </a:bodyPr>
          <a:lstStyle/>
          <a:p>
            <a:pPr fontAlgn="base"/>
            <a:r>
              <a:rPr lang="en-US" sz="3400" b="1" dirty="0" smtClean="0"/>
              <a:t>Why </a:t>
            </a:r>
            <a:r>
              <a:rPr lang="en-US" sz="3400" b="1" dirty="0"/>
              <a:t>Is Twitter So Popular? </a:t>
            </a:r>
            <a:endParaRPr lang="en-US" sz="3400" b="1" dirty="0" smtClean="0"/>
          </a:p>
          <a:p>
            <a:pPr fontAlgn="base"/>
            <a:r>
              <a:rPr lang="en-US" sz="3400" b="1" dirty="0" smtClean="0"/>
              <a:t>Why </a:t>
            </a:r>
            <a:r>
              <a:rPr lang="en-US" sz="3400" b="1" dirty="0"/>
              <a:t>Do </a:t>
            </a:r>
            <a:r>
              <a:rPr lang="en-US" sz="3400" b="1" dirty="0" smtClean="0"/>
              <a:t>People </a:t>
            </a:r>
            <a:r>
              <a:rPr lang="en-US" sz="3400" b="1" dirty="0"/>
              <a:t>Follow Other Tweeters?</a:t>
            </a:r>
            <a:r>
              <a:rPr lang="en-US" dirty="0" smtClean="0"/>
              <a:t/>
            </a:r>
            <a:br>
              <a:rPr lang="en-US" dirty="0" smtClean="0"/>
            </a:br>
            <a:r>
              <a:rPr lang="en-US" dirty="0" smtClean="0"/>
              <a:t/>
            </a:r>
            <a:br>
              <a:rPr lang="en-US" dirty="0" smtClean="0"/>
            </a:br>
            <a:r>
              <a:rPr lang="en-US" sz="2400" dirty="0" smtClean="0"/>
              <a:t>Twitter's </a:t>
            </a:r>
            <a:r>
              <a:rPr lang="en-US" sz="2400" dirty="0"/>
              <a:t>big appeal is how </a:t>
            </a:r>
            <a:r>
              <a:rPr lang="en-US" sz="2400" dirty="0" smtClean="0"/>
              <a:t>rapid </a:t>
            </a:r>
            <a:r>
              <a:rPr lang="en-US" sz="2400" dirty="0"/>
              <a:t>and scan-friendly it is: you can track hundreds of interesting tweeters, and read their content with a glance. </a:t>
            </a:r>
          </a:p>
        </p:txBody>
      </p:sp>
      <p:pic>
        <p:nvPicPr>
          <p:cNvPr id="3" name="Picture 4" descr="https://upload.wikimedia.org/wikipedia/commons/thumb/7/74/Twitter_Logo_Mini.svg/2000px-Twitter_Logo_Mini.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581400"/>
            <a:ext cx="2437946" cy="243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82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95400"/>
            <a:ext cx="8534400" cy="2462213"/>
          </a:xfrm>
          <a:prstGeom prst="rect">
            <a:avLst/>
          </a:prstGeom>
        </p:spPr>
        <p:txBody>
          <a:bodyPr wrap="square">
            <a:spAutoFit/>
          </a:bodyPr>
          <a:lstStyle/>
          <a:p>
            <a:pPr fontAlgn="base"/>
            <a:r>
              <a:rPr lang="en-US" sz="3400" b="1" dirty="0" smtClean="0"/>
              <a:t>Are there Restrictions to My Tweets?</a:t>
            </a:r>
          </a:p>
          <a:p>
            <a:pPr fontAlgn="base"/>
            <a:r>
              <a:rPr lang="en-US" sz="2400" dirty="0" smtClean="0"/>
              <a:t>Twitter </a:t>
            </a:r>
            <a:r>
              <a:rPr lang="en-US" sz="2400" dirty="0"/>
              <a:t>employs a purposeful message size restriction to keep things scan-friendly: every microblog 'tweet' entry is limited to 140 characters or less. This size cap promotes focused and clever use of language, which makes tweets very easy to scan, and also very challenging to write well. </a:t>
            </a:r>
            <a:endParaRPr lang="en-US" dirty="0"/>
          </a:p>
        </p:txBody>
      </p:sp>
      <p:pic>
        <p:nvPicPr>
          <p:cNvPr id="39938" name="Picture 2" descr="http://www.iprex.com/iprexvoices/wp-content/uploads/2012/12/tweet-life1.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41" t="30066" r="11932" b="39411"/>
          <a:stretch/>
        </p:blipFill>
        <p:spPr bwMode="auto">
          <a:xfrm>
            <a:off x="1073448" y="4343400"/>
            <a:ext cx="6997104" cy="158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2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8501"/>
            <a:ext cx="5308975" cy="5786199"/>
          </a:xfrm>
          <a:prstGeom prst="rect">
            <a:avLst/>
          </a:prstGeom>
        </p:spPr>
        <p:txBody>
          <a:bodyPr wrap="square">
            <a:spAutoFit/>
          </a:bodyPr>
          <a:lstStyle/>
          <a:p>
            <a:pPr fontAlgn="base"/>
            <a:r>
              <a:rPr lang="en-US" sz="3400" b="1" dirty="0" smtClean="0"/>
              <a:t>How </a:t>
            </a:r>
            <a:r>
              <a:rPr lang="en-US" sz="3400" b="1" dirty="0"/>
              <a:t>Does Twitter </a:t>
            </a:r>
            <a:r>
              <a:rPr lang="en-US" sz="3400" b="1" dirty="0" smtClean="0"/>
              <a:t>Work?</a:t>
            </a:r>
            <a:endParaRPr lang="en-US" dirty="0" smtClean="0"/>
          </a:p>
          <a:p>
            <a:pPr marL="342900" indent="-342900" fontAlgn="base">
              <a:buFont typeface="Arial" panose="020B0604020202020204" pitchFamily="34" charset="0"/>
              <a:buChar char="•"/>
            </a:pPr>
            <a:r>
              <a:rPr lang="en-US" sz="2400" dirty="0" smtClean="0"/>
              <a:t>Twitter </a:t>
            </a:r>
            <a:r>
              <a:rPr lang="en-US" sz="2400" dirty="0"/>
              <a:t>is </a:t>
            </a:r>
            <a:r>
              <a:rPr lang="en-US" sz="2400" dirty="0" smtClean="0"/>
              <a:t>simple </a:t>
            </a:r>
            <a:r>
              <a:rPr lang="en-US" sz="2400" dirty="0"/>
              <a:t>to use as broadcaster or receiver. </a:t>
            </a:r>
            <a:endParaRPr lang="en-US" sz="2400" dirty="0" smtClean="0"/>
          </a:p>
          <a:p>
            <a:pPr marL="342900" indent="-342900" fontAlgn="base">
              <a:buFont typeface="Arial" panose="020B0604020202020204" pitchFamily="34" charset="0"/>
              <a:buChar char="•"/>
            </a:pPr>
            <a:r>
              <a:rPr lang="en-US" sz="2400" dirty="0" smtClean="0"/>
              <a:t>Twitter accounts are free. </a:t>
            </a:r>
          </a:p>
          <a:p>
            <a:pPr marL="342900" indent="-342900" fontAlgn="base">
              <a:buFont typeface="Arial" panose="020B0604020202020204" pitchFamily="34" charset="0"/>
              <a:buChar char="•"/>
            </a:pPr>
            <a:r>
              <a:rPr lang="en-US" sz="2400" dirty="0" smtClean="0"/>
              <a:t>You can send </a:t>
            </a:r>
            <a:r>
              <a:rPr lang="en-US" sz="2400" dirty="0"/>
              <a:t>broadcasts daily, or </a:t>
            </a:r>
            <a:r>
              <a:rPr lang="en-US" sz="2400" dirty="0" smtClean="0"/>
              <a:t>as you wish, in 140 characters or less. </a:t>
            </a:r>
          </a:p>
          <a:p>
            <a:pPr marL="342900" indent="-342900" fontAlgn="base">
              <a:buFont typeface="Arial" panose="020B0604020202020204" pitchFamily="34" charset="0"/>
              <a:buChar char="•"/>
            </a:pPr>
            <a:r>
              <a:rPr lang="en-US" sz="2400" dirty="0" smtClean="0"/>
              <a:t>To </a:t>
            </a:r>
            <a:r>
              <a:rPr lang="en-US" sz="2400" dirty="0"/>
              <a:t>receive Twitter feeds, you simply find someone interesting (celebrities included), and 'follow' them to subscribe to their </a:t>
            </a:r>
            <a:r>
              <a:rPr lang="en-US" sz="2400" dirty="0" smtClean="0"/>
              <a:t>tweet microblogs. </a:t>
            </a:r>
          </a:p>
          <a:p>
            <a:pPr marL="342900" indent="-342900" fontAlgn="base">
              <a:buFont typeface="Arial" panose="020B0604020202020204" pitchFamily="34" charset="0"/>
              <a:buChar char="•"/>
            </a:pPr>
            <a:r>
              <a:rPr lang="en-US" sz="2400" dirty="0" smtClean="0"/>
              <a:t>Once </a:t>
            </a:r>
            <a:r>
              <a:rPr lang="en-US" sz="2400" dirty="0"/>
              <a:t>a person becomes uninteresting to you, you simply 'unfollow' them</a:t>
            </a:r>
            <a:r>
              <a:rPr lang="en-US" sz="2400" dirty="0" smtClean="0"/>
              <a:t>. </a:t>
            </a:r>
          </a:p>
          <a:p>
            <a:pPr marL="342900" indent="-342900" fontAlgn="base">
              <a:buFont typeface="Arial" panose="020B0604020202020204" pitchFamily="34" charset="0"/>
              <a:buChar char="•"/>
            </a:pPr>
            <a:r>
              <a:rPr lang="en-US" sz="2400" dirty="0" smtClean="0"/>
              <a:t>You </a:t>
            </a:r>
            <a:r>
              <a:rPr lang="en-US" sz="2400" dirty="0"/>
              <a:t>then choose to read your daily Twitter feeds through any of </a:t>
            </a:r>
            <a:r>
              <a:rPr lang="en-US" sz="2400" dirty="0" smtClean="0"/>
              <a:t>various Twitter readers. </a:t>
            </a:r>
            <a:endParaRPr lang="en-US" sz="2400" dirty="0"/>
          </a:p>
        </p:txBody>
      </p:sp>
      <p:pic>
        <p:nvPicPr>
          <p:cNvPr id="43010" name="Picture 2" descr="http://www.buzzle.com/img/articleImages/404500-5849-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830" y="1371600"/>
            <a:ext cx="3519834" cy="351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6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A_wdR0Ukc"/>
          <p:cNvPicPr>
            <a:picLocks noRot="1" noChangeAspect="1"/>
          </p:cNvPicPr>
          <p:nvPr>
            <a:videoFile r:link="rId1"/>
          </p:nvPr>
        </p:nvPicPr>
        <p:blipFill>
          <a:blip r:embed="rId3"/>
          <a:stretch>
            <a:fillRect/>
          </a:stretch>
        </p:blipFill>
        <p:spPr>
          <a:xfrm>
            <a:off x="101600" y="914400"/>
            <a:ext cx="8940800" cy="5029200"/>
          </a:xfrm>
          <a:prstGeom prst="rect">
            <a:avLst/>
          </a:prstGeom>
        </p:spPr>
      </p:pic>
    </p:spTree>
    <p:extLst>
      <p:ext uri="{BB962C8B-B14F-4D97-AF65-F5344CB8AC3E}">
        <p14:creationId xmlns:p14="http://schemas.microsoft.com/office/powerpoint/2010/main" val="33479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TotalTime>
  <Words>962</Words>
  <Application>Microsoft Office PowerPoint</Application>
  <PresentationFormat>On-screen Show (4:3)</PresentationFormat>
  <Paragraphs>113</Paragraphs>
  <Slides>46</Slides>
  <Notes>1</Notes>
  <HiddenSlides>0</HiddenSlides>
  <MMClips>2</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Mary Blair</cp:lastModifiedBy>
  <cp:revision>23</cp:revision>
  <dcterms:created xsi:type="dcterms:W3CDTF">2015-10-18T21:28:48Z</dcterms:created>
  <dcterms:modified xsi:type="dcterms:W3CDTF">2015-10-19T15:36:11Z</dcterms:modified>
</cp:coreProperties>
</file>