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67" r:id="rId4"/>
    <p:sldId id="268" r:id="rId5"/>
    <p:sldId id="269" r:id="rId6"/>
    <p:sldId id="270" r:id="rId7"/>
    <p:sldId id="265" r:id="rId8"/>
    <p:sldId id="259" r:id="rId9"/>
    <p:sldId id="260" r:id="rId10"/>
    <p:sldId id="261" r:id="rId11"/>
    <p:sldId id="262" r:id="rId12"/>
    <p:sldId id="271" r:id="rId13"/>
    <p:sldId id="272" r:id="rId14"/>
    <p:sldId id="273" r:id="rId15"/>
    <p:sldId id="274" r:id="rId16"/>
    <p:sldId id="257" r:id="rId17"/>
    <p:sldId id="275"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B2A0D-39E4-4C24-80D0-1178F55AFF1C}" type="datetimeFigureOut">
              <a:rPr lang="en-US" smtClean="0"/>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E96EF-28B9-4E84-B764-4838C1748953}" type="slidenum">
              <a:rPr lang="en-US" smtClean="0"/>
              <a:t>‹#›</a:t>
            </a:fld>
            <a:endParaRPr lang="en-US"/>
          </a:p>
        </p:txBody>
      </p:sp>
    </p:spTree>
    <p:extLst>
      <p:ext uri="{BB962C8B-B14F-4D97-AF65-F5344CB8AC3E}">
        <p14:creationId xmlns:p14="http://schemas.microsoft.com/office/powerpoint/2010/main" val="371189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uses the tool to learn.</a:t>
            </a:r>
            <a:r>
              <a:rPr lang="en-US" baseline="0" dirty="0" smtClean="0"/>
              <a:t> The way you might use a book to learn a new skill.</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2</a:t>
            </a:fld>
            <a:endParaRPr lang="en-US"/>
          </a:p>
        </p:txBody>
      </p:sp>
    </p:spTree>
    <p:extLst>
      <p:ext uri="{BB962C8B-B14F-4D97-AF65-F5344CB8AC3E}">
        <p14:creationId xmlns:p14="http://schemas.microsoft.com/office/powerpoint/2010/main" val="247089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get a sense for how wide and deep the</a:t>
            </a:r>
            <a:r>
              <a:rPr lang="en-US" baseline="0" dirty="0" smtClean="0"/>
              <a:t> choices are…here’s a screenshot of courses starting this week. (Pause and point out the various classes)</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11</a:t>
            </a:fld>
            <a:endParaRPr lang="en-US"/>
          </a:p>
        </p:txBody>
      </p:sp>
    </p:spTree>
    <p:extLst>
      <p:ext uri="{BB962C8B-B14F-4D97-AF65-F5344CB8AC3E}">
        <p14:creationId xmlns:p14="http://schemas.microsoft.com/office/powerpoint/2010/main" val="560751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 to enter the website and demo</a:t>
            </a:r>
            <a:r>
              <a:rPr lang="en-US" baseline="0" dirty="0" smtClean="0"/>
              <a:t> the landing page, how to search for classes by type and by start date, etc. Take your time and let people be amazed!</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12</a:t>
            </a:fld>
            <a:endParaRPr lang="en-US"/>
          </a:p>
        </p:txBody>
      </p:sp>
    </p:spTree>
    <p:extLst>
      <p:ext uri="{BB962C8B-B14F-4D97-AF65-F5344CB8AC3E}">
        <p14:creationId xmlns:p14="http://schemas.microsoft.com/office/powerpoint/2010/main" val="414328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there’s another form of online learning: the Crowd Source Model.</a:t>
            </a:r>
            <a:r>
              <a:rPr lang="en-US" baseline="0" dirty="0" smtClean="0"/>
              <a:t> Now, we’re going to take a look at </a:t>
            </a:r>
            <a:r>
              <a:rPr lang="en-US" baseline="0" dirty="0" err="1" smtClean="0"/>
              <a:t>Pintrest</a:t>
            </a:r>
            <a:r>
              <a:rPr lang="en-US" baseline="0" dirty="0" smtClean="0"/>
              <a:t>, which is a social media platform, that is also a place that has evolved into a learning environment.  I have this cartoon here because, I find </a:t>
            </a:r>
            <a:r>
              <a:rPr lang="en-US" baseline="0" dirty="0" err="1" smtClean="0"/>
              <a:t>Pintrest</a:t>
            </a:r>
            <a:r>
              <a:rPr lang="en-US" baseline="0" dirty="0" smtClean="0"/>
              <a:t> to be a dangerous time suck. But if you stay focused you can find some great stuff.</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13</a:t>
            </a:fld>
            <a:endParaRPr lang="en-US"/>
          </a:p>
        </p:txBody>
      </p:sp>
    </p:spTree>
    <p:extLst>
      <p:ext uri="{BB962C8B-B14F-4D97-AF65-F5344CB8AC3E}">
        <p14:creationId xmlns:p14="http://schemas.microsoft.com/office/powerpoint/2010/main" val="113990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screenshot</a:t>
            </a:r>
            <a:r>
              <a:rPr lang="en-US" baseline="0" dirty="0" smtClean="0"/>
              <a:t> of the basic landing page. </a:t>
            </a:r>
            <a:r>
              <a:rPr lang="en-US" baseline="0" dirty="0" err="1" smtClean="0"/>
              <a:t>Pintrest</a:t>
            </a:r>
            <a:r>
              <a:rPr lang="en-US" baseline="0" dirty="0" smtClean="0"/>
              <a:t> is a free website that launched in 2010. The developer called it a “catalogue of ideas”; other people have described it as a “photo sharing” network. I think it’s like a visual catalog to the web. People save photos and links, using a “pin”. You may have seen the P icon for pinning on tool bars?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14</a:t>
            </a:fld>
            <a:endParaRPr lang="en-US"/>
          </a:p>
        </p:txBody>
      </p:sp>
    </p:spTree>
    <p:extLst>
      <p:ext uri="{BB962C8B-B14F-4D97-AF65-F5344CB8AC3E}">
        <p14:creationId xmlns:p14="http://schemas.microsoft.com/office/powerpoint/2010/main" val="2341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OK—Here I’m logged in—you can see my name up there? And I have done</a:t>
            </a:r>
            <a:r>
              <a:rPr lang="en-US" baseline="0" dirty="0" smtClean="0"/>
              <a:t> a subject search for two topics: ESL and teaching and the boxes below are pins other people have added related to these topics.</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15</a:t>
            </a:fld>
            <a:endParaRPr lang="en-US"/>
          </a:p>
        </p:txBody>
      </p:sp>
    </p:spTree>
    <p:extLst>
      <p:ext uri="{BB962C8B-B14F-4D97-AF65-F5344CB8AC3E}">
        <p14:creationId xmlns:p14="http://schemas.microsoft.com/office/powerpoint/2010/main" val="141407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log into </a:t>
            </a:r>
            <a:r>
              <a:rPr lang="en-US" dirty="0" err="1" smtClean="0"/>
              <a:t>Pintrest</a:t>
            </a:r>
            <a:r>
              <a:rPr lang="en-US" baseline="0" dirty="0" smtClean="0"/>
              <a:t> with my email, so I also get emails every day or two related to things I’ve search. This is great for inspiration! But beware the time suck!</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16</a:t>
            </a:fld>
            <a:endParaRPr lang="en-US"/>
          </a:p>
        </p:txBody>
      </p:sp>
    </p:spTree>
    <p:extLst>
      <p:ext uri="{BB962C8B-B14F-4D97-AF65-F5344CB8AC3E}">
        <p14:creationId xmlns:p14="http://schemas.microsoft.com/office/powerpoint/2010/main" val="11955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a:t>
            </a:r>
            <a:r>
              <a:rPr lang="en-US" baseline="0" dirty="0" smtClean="0"/>
              <a:t> link to the website. Demo walking them through the start. Ask for suggestions, things the students would like to see. Demo following the Pin to a website. Demo pinning the pin to a board.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17</a:t>
            </a:fld>
            <a:endParaRPr lang="en-US"/>
          </a:p>
        </p:txBody>
      </p:sp>
    </p:spTree>
    <p:extLst>
      <p:ext uri="{BB962C8B-B14F-4D97-AF65-F5344CB8AC3E}">
        <p14:creationId xmlns:p14="http://schemas.microsoft.com/office/powerpoint/2010/main" val="227324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similar to a classroom, a s</a:t>
            </a:r>
            <a:r>
              <a:rPr lang="en-US" dirty="0" smtClean="0"/>
              <a:t>tudent is directed by a teacher</a:t>
            </a:r>
            <a:r>
              <a:rPr lang="en-US" baseline="0" dirty="0" smtClean="0"/>
              <a:t> to learn new information or skills.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3</a:t>
            </a:fld>
            <a:endParaRPr lang="en-US"/>
          </a:p>
        </p:txBody>
      </p:sp>
    </p:spTree>
    <p:extLst>
      <p:ext uri="{BB962C8B-B14F-4D97-AF65-F5344CB8AC3E}">
        <p14:creationId xmlns:p14="http://schemas.microsoft.com/office/powerpoint/2010/main" val="374772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late 1990’s educators began to talk about the potential for what was called at the time “distance learning.” At first distance learning, happened as a transaction driven by the student via email and </a:t>
            </a:r>
            <a:r>
              <a:rPr lang="en-US" baseline="0" dirty="0" err="1" smtClean="0"/>
              <a:t>listserve</a:t>
            </a:r>
            <a:r>
              <a:rPr lang="en-US" baseline="0" dirty="0" smtClean="0"/>
              <a:t> groups. It was slow and had high drop out rates. Very few students completed a course. As internet speed improved the ability to work real time, teachers began to see new potential. Universities all over the world began to develop courses which could include real time participation AND stored for future review.</a:t>
            </a:r>
          </a:p>
          <a:p>
            <a:r>
              <a:rPr lang="en-US" dirty="0" smtClean="0"/>
              <a:t>We are still discovering how online</a:t>
            </a:r>
            <a:r>
              <a:rPr lang="en-US" baseline="0" dirty="0" smtClean="0"/>
              <a:t> learning can happen. It is has unknown potential because this type (both teachers and tools) of resource has never been accessible to so many people.</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4</a:t>
            </a:fld>
            <a:endParaRPr lang="en-US"/>
          </a:p>
        </p:txBody>
      </p:sp>
    </p:spTree>
    <p:extLst>
      <p:ext uri="{BB962C8B-B14F-4D97-AF65-F5344CB8AC3E}">
        <p14:creationId xmlns:p14="http://schemas.microsoft.com/office/powerpoint/2010/main" val="333607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now,</a:t>
            </a:r>
            <a:r>
              <a:rPr lang="en-US" baseline="0" dirty="0" smtClean="0"/>
              <a:t> there are two standard models for how online learning happens: Traditional and Crowd Sourced. Traditional is a lot like the schools we are used to. A student signs up to watch a video of an instructor or you read and watch a mix of things, but basically—it feels very similar to what we’ve done in school.  You might decide, in general what you want to learn about, then a teacher guides you through the material. Crowd Sourced learning is different way of getting the job done. When you “crowd source”, the student throws a question out to the crowd and then sifts through possible responses. It’s messier, it’s more active, but it’s also more specific. Googling and Wikipedia are crowd sources styles of online learning.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5</a:t>
            </a:fld>
            <a:endParaRPr lang="en-US"/>
          </a:p>
        </p:txBody>
      </p:sp>
    </p:spTree>
    <p:extLst>
      <p:ext uri="{BB962C8B-B14F-4D97-AF65-F5344CB8AC3E}">
        <p14:creationId xmlns:p14="http://schemas.microsoft.com/office/powerpoint/2010/main" val="48896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MOST traditional, recognizable form of online learning: the Massive Online Open Course. (or Massive Open Online Course. The ‘O’s’ are reversible!) Did you know you can take classes at Harvard,</a:t>
            </a:r>
            <a:r>
              <a:rPr lang="en-US" baseline="0" dirty="0" smtClean="0"/>
              <a:t> MIT, Stanford and many other exclusive universities all over the world…for nothing? No cost. Yep.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6</a:t>
            </a:fld>
            <a:endParaRPr lang="en-US"/>
          </a:p>
        </p:txBody>
      </p:sp>
    </p:spTree>
    <p:extLst>
      <p:ext uri="{BB962C8B-B14F-4D97-AF65-F5344CB8AC3E}">
        <p14:creationId xmlns:p14="http://schemas.microsoft.com/office/powerpoint/2010/main" val="208990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both</a:t>
            </a:r>
            <a:r>
              <a:rPr lang="en-US" baseline="0" dirty="0" smtClean="0"/>
              <a:t> non-profit and for profit online education forums: including….(Have you heard of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7</a:t>
            </a:fld>
            <a:endParaRPr lang="en-US"/>
          </a:p>
        </p:txBody>
      </p:sp>
    </p:spTree>
    <p:extLst>
      <p:ext uri="{BB962C8B-B14F-4D97-AF65-F5344CB8AC3E}">
        <p14:creationId xmlns:p14="http://schemas.microsoft.com/office/powerpoint/2010/main" val="2642112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landing page for </a:t>
            </a:r>
            <a:r>
              <a:rPr lang="en-US" baseline="0" dirty="0" err="1" smtClean="0"/>
              <a:t>edX</a:t>
            </a:r>
            <a:r>
              <a:rPr lang="en-US" baseline="0" dirty="0" smtClean="0"/>
              <a:t> which is a non-profit, started by MIT and Harvard that includes 12 top universities from all over the world. Courses begin every week or so.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8</a:t>
            </a:fld>
            <a:endParaRPr lang="en-US"/>
          </a:p>
        </p:txBody>
      </p:sp>
    </p:spTree>
    <p:extLst>
      <p:ext uri="{BB962C8B-B14F-4D97-AF65-F5344CB8AC3E}">
        <p14:creationId xmlns:p14="http://schemas.microsoft.com/office/powerpoint/2010/main" val="229798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subject matter is WIDELY variable.</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9</a:t>
            </a:fld>
            <a:endParaRPr lang="en-US"/>
          </a:p>
        </p:txBody>
      </p:sp>
    </p:spTree>
    <p:extLst>
      <p:ext uri="{BB962C8B-B14F-4D97-AF65-F5344CB8AC3E}">
        <p14:creationId xmlns:p14="http://schemas.microsoft.com/office/powerpoint/2010/main" val="2026240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October 23</a:t>
            </a:r>
            <a:r>
              <a:rPr lang="en-US" baseline="30000" dirty="0" smtClean="0"/>
              <a:t>rd</a:t>
            </a:r>
            <a:r>
              <a:rPr lang="en-US" dirty="0" smtClean="0"/>
              <a:t>, 2015,</a:t>
            </a:r>
            <a:r>
              <a:rPr lang="en-US" baseline="0" dirty="0" smtClean="0"/>
              <a:t> there were 689 courses available. Some are happening in real time. If you are a registered student, you will have the opportunity to interact with the professors via email and assignments, surveys or other measures. Some of the courses available are stored and you can only read or watch the lectures, and sometimes review the interactions of the students who DID participate.  </a:t>
            </a:r>
            <a:endParaRPr lang="en-US" dirty="0"/>
          </a:p>
        </p:txBody>
      </p:sp>
      <p:sp>
        <p:nvSpPr>
          <p:cNvPr id="4" name="Slide Number Placeholder 3"/>
          <p:cNvSpPr>
            <a:spLocks noGrp="1"/>
          </p:cNvSpPr>
          <p:nvPr>
            <p:ph type="sldNum" sz="quarter" idx="10"/>
          </p:nvPr>
        </p:nvSpPr>
        <p:spPr/>
        <p:txBody>
          <a:bodyPr/>
          <a:lstStyle/>
          <a:p>
            <a:fld id="{F81E96EF-28B9-4E84-B764-4838C1748953}" type="slidenum">
              <a:rPr lang="en-US" smtClean="0"/>
              <a:t>10</a:t>
            </a:fld>
            <a:endParaRPr lang="en-US"/>
          </a:p>
        </p:txBody>
      </p:sp>
    </p:spTree>
    <p:extLst>
      <p:ext uri="{BB962C8B-B14F-4D97-AF65-F5344CB8AC3E}">
        <p14:creationId xmlns:p14="http://schemas.microsoft.com/office/powerpoint/2010/main" val="175665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19307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24641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70942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7D159-CC23-4409-8DCB-7BC416528F55}"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144284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7D159-CC23-4409-8DCB-7BC416528F55}"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0472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7D159-CC23-4409-8DCB-7BC416528F55}"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404848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7D159-CC23-4409-8DCB-7BC416528F55}"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402512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7D159-CC23-4409-8DCB-7BC416528F55}"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24415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7D159-CC23-4409-8DCB-7BC416528F55}"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66943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7D159-CC23-4409-8DCB-7BC416528F55}"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32488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7D159-CC23-4409-8DCB-7BC416528F55}"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28B7E-80EF-4733-A8F1-98A28A764577}" type="slidenum">
              <a:rPr lang="en-US" smtClean="0"/>
              <a:t>‹#›</a:t>
            </a:fld>
            <a:endParaRPr lang="en-US"/>
          </a:p>
        </p:txBody>
      </p:sp>
    </p:spTree>
    <p:extLst>
      <p:ext uri="{BB962C8B-B14F-4D97-AF65-F5344CB8AC3E}">
        <p14:creationId xmlns:p14="http://schemas.microsoft.com/office/powerpoint/2010/main" val="223959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7D159-CC23-4409-8DCB-7BC416528F55}" type="datetimeFigureOut">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8B7E-80EF-4733-A8F1-98A28A764577}" type="slidenum">
              <a:rPr lang="en-US" smtClean="0"/>
              <a:t>‹#›</a:t>
            </a:fld>
            <a:endParaRPr lang="en-US"/>
          </a:p>
        </p:txBody>
      </p:sp>
    </p:spTree>
    <p:extLst>
      <p:ext uri="{BB962C8B-B14F-4D97-AF65-F5344CB8AC3E}">
        <p14:creationId xmlns:p14="http://schemas.microsoft.com/office/powerpoint/2010/main" val="243294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x.org/cour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edx.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interest.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edx.org/cours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Wachowski\AppData\Local\Microsoft\Windows\Temporary Internet Files\Content.IE5\J8QYL8QT\monitor-55802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3353"/>
            <a:ext cx="8001000" cy="6276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Online Learning #1</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dirty="0" smtClean="0"/>
              <a:t>Massive Online Open Courses (MOOCs) </a:t>
            </a:r>
            <a:r>
              <a:rPr lang="en-US" smtClean="0"/>
              <a:t>&amp; </a:t>
            </a:r>
            <a:r>
              <a:rPr lang="en-US" smtClean="0"/>
              <a:t>Pinterest</a:t>
            </a:r>
            <a:endParaRPr lang="en-US" dirty="0"/>
          </a:p>
        </p:txBody>
      </p:sp>
    </p:spTree>
    <p:extLst>
      <p:ext uri="{BB962C8B-B14F-4D97-AF65-F5344CB8AC3E}">
        <p14:creationId xmlns:p14="http://schemas.microsoft.com/office/powerpoint/2010/main" val="2055539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152" y="-533400"/>
            <a:ext cx="2743200" cy="11172289"/>
          </a:xfrm>
          <a:prstGeom prst="rect">
            <a:avLst/>
          </a:prstGeom>
        </p:spPr>
        <p:txBody>
          <a:bodyPr wrap="square">
            <a:spAutoFit/>
          </a:bodyPr>
          <a:lstStyle/>
          <a:p>
            <a:r>
              <a:rPr lang="en-US" b="1" dirty="0"/>
              <a:t>Refine your search</a:t>
            </a:r>
          </a:p>
          <a:p>
            <a:r>
              <a:rPr lang="en-US" b="1" dirty="0"/>
              <a:t>Availability</a:t>
            </a:r>
          </a:p>
          <a:p>
            <a:r>
              <a:rPr lang="en-US" dirty="0">
                <a:hlinkClick r:id="rId3"/>
              </a:rPr>
              <a:t>Current248</a:t>
            </a:r>
            <a:endParaRPr lang="en-US" dirty="0" smtClean="0">
              <a:effectLst/>
            </a:endParaRPr>
          </a:p>
          <a:p>
            <a:r>
              <a:rPr lang="en-US" dirty="0">
                <a:hlinkClick r:id="rId3"/>
              </a:rPr>
              <a:t>Starting Soon74</a:t>
            </a:r>
            <a:endParaRPr lang="en-US" dirty="0" smtClean="0">
              <a:effectLst/>
            </a:endParaRPr>
          </a:p>
          <a:p>
            <a:r>
              <a:rPr lang="en-US" dirty="0">
                <a:hlinkClick r:id="rId3"/>
              </a:rPr>
              <a:t>Upcoming98</a:t>
            </a:r>
            <a:endParaRPr lang="en-US" dirty="0" smtClean="0">
              <a:effectLst/>
            </a:endParaRPr>
          </a:p>
          <a:p>
            <a:r>
              <a:rPr lang="en-US" dirty="0">
                <a:hlinkClick r:id="rId3"/>
              </a:rPr>
              <a:t>Self-Paced144</a:t>
            </a:r>
            <a:endParaRPr lang="en-US" dirty="0" smtClean="0">
              <a:effectLst/>
            </a:endParaRPr>
          </a:p>
          <a:p>
            <a:r>
              <a:rPr lang="en-US" dirty="0">
                <a:hlinkClick r:id="rId3"/>
              </a:rPr>
              <a:t>Archived273</a:t>
            </a:r>
            <a:endParaRPr lang="en-US" dirty="0" smtClean="0">
              <a:effectLst/>
            </a:endParaRPr>
          </a:p>
          <a:p>
            <a:r>
              <a:rPr lang="en-US" b="1" dirty="0"/>
              <a:t>Subjects</a:t>
            </a:r>
          </a:p>
          <a:p>
            <a:r>
              <a:rPr lang="en-US" dirty="0">
                <a:hlinkClick r:id="rId3"/>
              </a:rPr>
              <a:t>Architecture8</a:t>
            </a:r>
            <a:endParaRPr lang="en-US" dirty="0" smtClean="0">
              <a:effectLst/>
            </a:endParaRPr>
          </a:p>
          <a:p>
            <a:r>
              <a:rPr lang="en-US" dirty="0">
                <a:hlinkClick r:id="rId3"/>
              </a:rPr>
              <a:t>Art &amp; Culture54</a:t>
            </a:r>
            <a:endParaRPr lang="en-US" dirty="0" smtClean="0">
              <a:effectLst/>
            </a:endParaRPr>
          </a:p>
          <a:p>
            <a:r>
              <a:rPr lang="en-US" dirty="0">
                <a:hlinkClick r:id="rId3"/>
              </a:rPr>
              <a:t>Biology &amp; Life Sciences73</a:t>
            </a:r>
            <a:endParaRPr lang="en-US" dirty="0" smtClean="0">
              <a:effectLst/>
            </a:endParaRPr>
          </a:p>
          <a:p>
            <a:r>
              <a:rPr lang="en-US" dirty="0">
                <a:hlinkClick r:id="rId3"/>
              </a:rPr>
              <a:t>Business &amp; Management97</a:t>
            </a:r>
            <a:endParaRPr lang="en-US" dirty="0" smtClean="0">
              <a:effectLst/>
            </a:endParaRPr>
          </a:p>
          <a:p>
            <a:r>
              <a:rPr lang="en-US" dirty="0">
                <a:hlinkClick r:id="rId3"/>
              </a:rPr>
              <a:t>Chemistry27</a:t>
            </a:r>
            <a:endParaRPr lang="en-US" dirty="0" smtClean="0">
              <a:effectLst/>
            </a:endParaRPr>
          </a:p>
          <a:p>
            <a:r>
              <a:rPr lang="en-US" dirty="0">
                <a:hlinkClick r:id="rId3"/>
              </a:rPr>
              <a:t>Communication32</a:t>
            </a:r>
            <a:endParaRPr lang="en-US" dirty="0" smtClean="0">
              <a:effectLst/>
            </a:endParaRPr>
          </a:p>
          <a:p>
            <a:r>
              <a:rPr lang="en-US" dirty="0">
                <a:hlinkClick r:id="rId3"/>
              </a:rPr>
              <a:t>Computer Science133</a:t>
            </a:r>
            <a:endParaRPr lang="en-US" dirty="0" smtClean="0">
              <a:effectLst/>
            </a:endParaRPr>
          </a:p>
          <a:p>
            <a:r>
              <a:rPr lang="en-US" dirty="0">
                <a:hlinkClick r:id="rId3"/>
              </a:rPr>
              <a:t>Data Analysis &amp; Statistics62</a:t>
            </a:r>
            <a:endParaRPr lang="en-US" dirty="0" smtClean="0">
              <a:effectLst/>
            </a:endParaRPr>
          </a:p>
          <a:p>
            <a:r>
              <a:rPr lang="en-US" dirty="0">
                <a:hlinkClick r:id="rId3"/>
              </a:rPr>
              <a:t>Design4</a:t>
            </a:r>
            <a:endParaRPr lang="en-US" dirty="0" smtClean="0">
              <a:effectLst/>
            </a:endParaRPr>
          </a:p>
          <a:p>
            <a:r>
              <a:rPr lang="en-US" dirty="0">
                <a:hlinkClick r:id="rId3"/>
              </a:rPr>
              <a:t>Economics &amp; Finance62</a:t>
            </a:r>
            <a:endParaRPr lang="en-US" dirty="0" smtClean="0">
              <a:effectLst/>
            </a:endParaRPr>
          </a:p>
          <a:p>
            <a:r>
              <a:rPr lang="en-US" dirty="0">
                <a:hlinkClick r:id="rId3"/>
              </a:rPr>
              <a:t>Education &amp; Teacher Training29</a:t>
            </a:r>
            <a:endParaRPr lang="en-US" dirty="0" smtClean="0">
              <a:effectLst/>
            </a:endParaRPr>
          </a:p>
          <a:p>
            <a:r>
              <a:rPr lang="en-US" dirty="0">
                <a:hlinkClick r:id="rId3"/>
              </a:rPr>
              <a:t>Electronics31</a:t>
            </a:r>
            <a:endParaRPr lang="en-US" dirty="0" smtClean="0">
              <a:effectLst/>
            </a:endParaRPr>
          </a:p>
          <a:p>
            <a:r>
              <a:rPr lang="en-US" dirty="0">
                <a:hlinkClick r:id="rId3"/>
              </a:rPr>
              <a:t>Energy &amp; Earth Sciences12</a:t>
            </a:r>
            <a:endParaRPr lang="en-US" dirty="0" smtClean="0">
              <a:effectLst/>
            </a:endParaRPr>
          </a:p>
          <a:p>
            <a:r>
              <a:rPr lang="en-US" dirty="0">
                <a:hlinkClick r:id="rId3"/>
              </a:rPr>
              <a:t>Engineering119</a:t>
            </a:r>
            <a:endParaRPr lang="en-US" dirty="0" smtClean="0">
              <a:effectLst/>
            </a:endParaRPr>
          </a:p>
          <a:p>
            <a:r>
              <a:rPr lang="en-US" dirty="0">
                <a:hlinkClick r:id="rId3"/>
              </a:rPr>
              <a:t>Environmental Studies34</a:t>
            </a:r>
            <a:endParaRPr lang="en-US" dirty="0" smtClean="0">
              <a:effectLst/>
            </a:endParaRPr>
          </a:p>
          <a:p>
            <a:r>
              <a:rPr lang="en-US" dirty="0">
                <a:hlinkClick r:id="rId3"/>
              </a:rPr>
              <a:t>Ethics9</a:t>
            </a:r>
            <a:endParaRPr lang="en-US" dirty="0" smtClean="0">
              <a:effectLst/>
            </a:endParaRPr>
          </a:p>
          <a:p>
            <a:r>
              <a:rPr lang="en-US" dirty="0">
                <a:hlinkClick r:id="rId3"/>
              </a:rPr>
              <a:t>Food &amp; Nutrition14</a:t>
            </a:r>
            <a:endParaRPr lang="en-US" dirty="0" smtClean="0">
              <a:effectLst/>
            </a:endParaRPr>
          </a:p>
          <a:p>
            <a:r>
              <a:rPr lang="en-US" dirty="0">
                <a:hlinkClick r:id="rId3"/>
              </a:rPr>
              <a:t>Health &amp; Safety45</a:t>
            </a:r>
            <a:endParaRPr lang="en-US" dirty="0" smtClean="0">
              <a:effectLst/>
            </a:endParaRPr>
          </a:p>
          <a:p>
            <a:r>
              <a:rPr lang="en-US" dirty="0">
                <a:hlinkClick r:id="rId3"/>
              </a:rPr>
              <a:t>History59</a:t>
            </a:r>
            <a:endParaRPr lang="en-US" dirty="0" smtClean="0">
              <a:effectLst/>
            </a:endParaRPr>
          </a:p>
          <a:p>
            <a:r>
              <a:rPr lang="en-US" dirty="0">
                <a:hlinkClick r:id="rId3"/>
              </a:rPr>
              <a:t>Humanities114</a:t>
            </a:r>
            <a:endParaRPr lang="en-US" dirty="0" smtClean="0">
              <a:effectLst/>
            </a:endParaRPr>
          </a:p>
          <a:p>
            <a:r>
              <a:rPr lang="en-US" dirty="0">
                <a:hlinkClick r:id="rId3"/>
              </a:rPr>
              <a:t>Language11</a:t>
            </a:r>
            <a:endParaRPr lang="en-US" dirty="0" smtClean="0">
              <a:effectLst/>
            </a:endParaRPr>
          </a:p>
          <a:p>
            <a:r>
              <a:rPr lang="en-US" dirty="0">
                <a:hlinkClick r:id="rId3"/>
              </a:rPr>
              <a:t>Law20</a:t>
            </a:r>
            <a:endParaRPr lang="en-US" dirty="0" smtClean="0">
              <a:effectLst/>
            </a:endParaRPr>
          </a:p>
          <a:p>
            <a:r>
              <a:rPr lang="en-US" dirty="0">
                <a:hlinkClick r:id="rId3"/>
              </a:rPr>
              <a:t>Literature50</a:t>
            </a:r>
            <a:endParaRPr lang="en-US" dirty="0" smtClean="0">
              <a:effectLst/>
            </a:endParaRPr>
          </a:p>
          <a:p>
            <a:r>
              <a:rPr lang="en-US" dirty="0">
                <a:hlinkClick r:id="rId3"/>
              </a:rPr>
              <a:t>Math60</a:t>
            </a:r>
            <a:endParaRPr lang="en-US" dirty="0" smtClean="0">
              <a:effectLst/>
            </a:endParaRPr>
          </a:p>
          <a:p>
            <a:r>
              <a:rPr lang="en-US" dirty="0">
                <a:hlinkClick r:id="rId3"/>
              </a:rPr>
              <a:t>Medicine42</a:t>
            </a:r>
            <a:endParaRPr lang="en-US" dirty="0" smtClean="0">
              <a:effectLst/>
            </a:endParaRPr>
          </a:p>
          <a:p>
            <a:r>
              <a:rPr lang="en-US" dirty="0">
                <a:hlinkClick r:id="rId3"/>
              </a:rPr>
              <a:t>Music10</a:t>
            </a:r>
            <a:endParaRPr lang="en-US" dirty="0" smtClean="0">
              <a:effectLst/>
            </a:endParaRPr>
          </a:p>
          <a:p>
            <a:r>
              <a:rPr lang="en-US" dirty="0">
                <a:hlinkClick r:id="rId3"/>
              </a:rPr>
              <a:t>Philosophy &amp; Ethics33</a:t>
            </a:r>
            <a:endParaRPr lang="en-US" dirty="0" smtClean="0">
              <a:effectLst/>
            </a:endParaRPr>
          </a:p>
          <a:p>
            <a:r>
              <a:rPr lang="en-US" dirty="0">
                <a:hlinkClick r:id="rId3"/>
              </a:rPr>
              <a:t>Physics64</a:t>
            </a:r>
            <a:endParaRPr lang="en-US" dirty="0" smtClean="0">
              <a:effectLst/>
            </a:endParaRPr>
          </a:p>
          <a:p>
            <a:r>
              <a:rPr lang="en-US" dirty="0">
                <a:hlinkClick r:id="rId3"/>
              </a:rPr>
              <a:t>Science105</a:t>
            </a:r>
            <a:endParaRPr lang="en-US" dirty="0" smtClean="0">
              <a:effectLst/>
            </a:endParaRPr>
          </a:p>
          <a:p>
            <a:r>
              <a:rPr lang="en-US" dirty="0">
                <a:hlinkClick r:id="rId3"/>
              </a:rPr>
              <a:t>Social Sciences104</a:t>
            </a:r>
            <a:endParaRPr lang="en-US" dirty="0" smtClean="0">
              <a:effectLst/>
            </a:endParaRPr>
          </a:p>
          <a:p>
            <a:r>
              <a:rPr lang="en-US" b="1" dirty="0">
                <a:hlinkClick r:id="rId3"/>
              </a:rPr>
              <a:t>LESS...</a:t>
            </a:r>
            <a:endParaRPr lang="en-US" dirty="0">
              <a:effectLst/>
            </a:endParaRPr>
          </a:p>
        </p:txBody>
      </p:sp>
      <p:sp>
        <p:nvSpPr>
          <p:cNvPr id="3" name="Rectangle 2"/>
          <p:cNvSpPr/>
          <p:nvPr/>
        </p:nvSpPr>
        <p:spPr>
          <a:xfrm>
            <a:off x="5114363" y="-4267200"/>
            <a:ext cx="2684929" cy="11726287"/>
          </a:xfrm>
          <a:prstGeom prst="rect">
            <a:avLst/>
          </a:prstGeom>
        </p:spPr>
        <p:txBody>
          <a:bodyPr wrap="square">
            <a:spAutoFit/>
          </a:bodyPr>
          <a:lstStyle/>
          <a:p>
            <a:r>
              <a:rPr lang="en-US" b="1" dirty="0"/>
              <a:t>Refine your search</a:t>
            </a:r>
          </a:p>
          <a:p>
            <a:r>
              <a:rPr lang="en-US" b="1" dirty="0"/>
              <a:t>Availability</a:t>
            </a:r>
          </a:p>
          <a:p>
            <a:r>
              <a:rPr lang="en-US" dirty="0">
                <a:hlinkClick r:id="rId3"/>
              </a:rPr>
              <a:t>Current248</a:t>
            </a:r>
            <a:endParaRPr lang="en-US" dirty="0" smtClean="0">
              <a:effectLst/>
            </a:endParaRPr>
          </a:p>
          <a:p>
            <a:r>
              <a:rPr lang="en-US" dirty="0">
                <a:hlinkClick r:id="rId3"/>
              </a:rPr>
              <a:t>Starting Soon74</a:t>
            </a:r>
            <a:endParaRPr lang="en-US" dirty="0" smtClean="0">
              <a:effectLst/>
            </a:endParaRPr>
          </a:p>
          <a:p>
            <a:r>
              <a:rPr lang="en-US" dirty="0">
                <a:hlinkClick r:id="rId3"/>
              </a:rPr>
              <a:t>Upcoming98</a:t>
            </a:r>
            <a:endParaRPr lang="en-US" dirty="0" smtClean="0">
              <a:effectLst/>
            </a:endParaRPr>
          </a:p>
          <a:p>
            <a:r>
              <a:rPr lang="en-US" dirty="0">
                <a:hlinkClick r:id="rId3"/>
              </a:rPr>
              <a:t>Self-Paced144</a:t>
            </a:r>
            <a:endParaRPr lang="en-US" dirty="0" smtClean="0">
              <a:effectLst/>
            </a:endParaRPr>
          </a:p>
          <a:p>
            <a:r>
              <a:rPr lang="en-US" dirty="0">
                <a:hlinkClick r:id="rId3"/>
              </a:rPr>
              <a:t>Archived273</a:t>
            </a:r>
            <a:endParaRPr lang="en-US" dirty="0" smtClean="0">
              <a:effectLst/>
            </a:endParaRPr>
          </a:p>
          <a:p>
            <a:r>
              <a:rPr lang="en-US" b="1" dirty="0"/>
              <a:t>Subjects</a:t>
            </a:r>
          </a:p>
          <a:p>
            <a:r>
              <a:rPr lang="en-US" dirty="0">
                <a:hlinkClick r:id="rId3"/>
              </a:rPr>
              <a:t>Architecture8</a:t>
            </a:r>
            <a:endParaRPr lang="en-US" dirty="0" smtClean="0">
              <a:effectLst/>
            </a:endParaRPr>
          </a:p>
          <a:p>
            <a:r>
              <a:rPr lang="en-US" dirty="0">
                <a:hlinkClick r:id="rId3"/>
              </a:rPr>
              <a:t>Art &amp; Culture54</a:t>
            </a:r>
            <a:endParaRPr lang="en-US" dirty="0" smtClean="0">
              <a:effectLst/>
            </a:endParaRPr>
          </a:p>
          <a:p>
            <a:r>
              <a:rPr lang="en-US" dirty="0">
                <a:hlinkClick r:id="rId3"/>
              </a:rPr>
              <a:t>Biology &amp; Life Sciences73</a:t>
            </a:r>
            <a:endParaRPr lang="en-US" dirty="0" smtClean="0">
              <a:effectLst/>
            </a:endParaRPr>
          </a:p>
          <a:p>
            <a:r>
              <a:rPr lang="en-US" dirty="0">
                <a:hlinkClick r:id="rId3"/>
              </a:rPr>
              <a:t>Business &amp; Management97</a:t>
            </a:r>
            <a:endParaRPr lang="en-US" dirty="0" smtClean="0">
              <a:effectLst/>
            </a:endParaRPr>
          </a:p>
          <a:p>
            <a:r>
              <a:rPr lang="en-US" dirty="0">
                <a:hlinkClick r:id="rId3"/>
              </a:rPr>
              <a:t>Chemistry27</a:t>
            </a:r>
            <a:endParaRPr lang="en-US" dirty="0" smtClean="0">
              <a:effectLst/>
            </a:endParaRPr>
          </a:p>
          <a:p>
            <a:r>
              <a:rPr lang="en-US" dirty="0">
                <a:hlinkClick r:id="rId3"/>
              </a:rPr>
              <a:t>Communication32</a:t>
            </a:r>
            <a:endParaRPr lang="en-US" dirty="0" smtClean="0">
              <a:effectLst/>
            </a:endParaRPr>
          </a:p>
          <a:p>
            <a:r>
              <a:rPr lang="en-US" dirty="0">
                <a:hlinkClick r:id="rId3"/>
              </a:rPr>
              <a:t>Computer Science133</a:t>
            </a:r>
            <a:endParaRPr lang="en-US" dirty="0" smtClean="0">
              <a:effectLst/>
            </a:endParaRPr>
          </a:p>
          <a:p>
            <a:r>
              <a:rPr lang="en-US" dirty="0">
                <a:hlinkClick r:id="rId3"/>
              </a:rPr>
              <a:t>Data Analysis &amp; Statistics62</a:t>
            </a:r>
            <a:endParaRPr lang="en-US" dirty="0" smtClean="0">
              <a:effectLst/>
            </a:endParaRPr>
          </a:p>
          <a:p>
            <a:r>
              <a:rPr lang="en-US" dirty="0">
                <a:hlinkClick r:id="rId3"/>
              </a:rPr>
              <a:t>Design4</a:t>
            </a:r>
            <a:endParaRPr lang="en-US" dirty="0" smtClean="0">
              <a:effectLst/>
            </a:endParaRPr>
          </a:p>
          <a:p>
            <a:r>
              <a:rPr lang="en-US" dirty="0">
                <a:hlinkClick r:id="rId3"/>
              </a:rPr>
              <a:t>Economics &amp; Finance62</a:t>
            </a:r>
            <a:endParaRPr lang="en-US" dirty="0" smtClean="0">
              <a:effectLst/>
            </a:endParaRPr>
          </a:p>
          <a:p>
            <a:r>
              <a:rPr lang="en-US" dirty="0">
                <a:hlinkClick r:id="rId3"/>
              </a:rPr>
              <a:t>Education &amp; Teacher Training29</a:t>
            </a:r>
            <a:endParaRPr lang="en-US" dirty="0" smtClean="0">
              <a:effectLst/>
            </a:endParaRPr>
          </a:p>
          <a:p>
            <a:r>
              <a:rPr lang="en-US" dirty="0">
                <a:hlinkClick r:id="rId3"/>
              </a:rPr>
              <a:t>Electronics31</a:t>
            </a:r>
            <a:endParaRPr lang="en-US" dirty="0" smtClean="0">
              <a:effectLst/>
            </a:endParaRPr>
          </a:p>
          <a:p>
            <a:r>
              <a:rPr lang="en-US" dirty="0">
                <a:hlinkClick r:id="rId3"/>
              </a:rPr>
              <a:t>Energy &amp; Earth Sciences12</a:t>
            </a:r>
            <a:endParaRPr lang="en-US" dirty="0" smtClean="0">
              <a:effectLst/>
            </a:endParaRPr>
          </a:p>
          <a:p>
            <a:r>
              <a:rPr lang="en-US" dirty="0">
                <a:hlinkClick r:id="rId3"/>
              </a:rPr>
              <a:t>Engineering119</a:t>
            </a:r>
            <a:endParaRPr lang="en-US" dirty="0" smtClean="0">
              <a:effectLst/>
            </a:endParaRPr>
          </a:p>
          <a:p>
            <a:r>
              <a:rPr lang="en-US" dirty="0">
                <a:hlinkClick r:id="rId3"/>
              </a:rPr>
              <a:t>Environmental Studies34</a:t>
            </a:r>
            <a:endParaRPr lang="en-US" dirty="0" smtClean="0">
              <a:effectLst/>
            </a:endParaRPr>
          </a:p>
          <a:p>
            <a:r>
              <a:rPr lang="en-US" dirty="0">
                <a:hlinkClick r:id="rId3"/>
              </a:rPr>
              <a:t>Ethics9</a:t>
            </a:r>
            <a:endParaRPr lang="en-US" dirty="0" smtClean="0">
              <a:effectLst/>
            </a:endParaRPr>
          </a:p>
          <a:p>
            <a:r>
              <a:rPr lang="en-US" dirty="0">
                <a:hlinkClick r:id="rId3"/>
              </a:rPr>
              <a:t>Food &amp; Nutrition14</a:t>
            </a:r>
            <a:endParaRPr lang="en-US" dirty="0" smtClean="0">
              <a:effectLst/>
            </a:endParaRPr>
          </a:p>
          <a:p>
            <a:r>
              <a:rPr lang="en-US" dirty="0">
                <a:hlinkClick r:id="rId3"/>
              </a:rPr>
              <a:t>Health &amp; Safety45</a:t>
            </a:r>
            <a:endParaRPr lang="en-US" dirty="0" smtClean="0">
              <a:effectLst/>
            </a:endParaRPr>
          </a:p>
          <a:p>
            <a:r>
              <a:rPr lang="en-US" dirty="0">
                <a:hlinkClick r:id="rId3"/>
              </a:rPr>
              <a:t>History59</a:t>
            </a:r>
            <a:endParaRPr lang="en-US" dirty="0" smtClean="0">
              <a:effectLst/>
            </a:endParaRPr>
          </a:p>
          <a:p>
            <a:r>
              <a:rPr lang="en-US" dirty="0">
                <a:hlinkClick r:id="rId3"/>
              </a:rPr>
              <a:t>Humanities114</a:t>
            </a:r>
            <a:endParaRPr lang="en-US" dirty="0" smtClean="0">
              <a:effectLst/>
            </a:endParaRPr>
          </a:p>
          <a:p>
            <a:r>
              <a:rPr lang="en-US" dirty="0">
                <a:hlinkClick r:id="rId3"/>
              </a:rPr>
              <a:t>Language11</a:t>
            </a:r>
            <a:endParaRPr lang="en-US" dirty="0" smtClean="0">
              <a:effectLst/>
            </a:endParaRPr>
          </a:p>
          <a:p>
            <a:r>
              <a:rPr lang="en-US" dirty="0">
                <a:hlinkClick r:id="rId3"/>
              </a:rPr>
              <a:t>Law20</a:t>
            </a:r>
            <a:endParaRPr lang="en-US" dirty="0" smtClean="0">
              <a:effectLst/>
            </a:endParaRPr>
          </a:p>
          <a:p>
            <a:r>
              <a:rPr lang="en-US" dirty="0">
                <a:hlinkClick r:id="rId3"/>
              </a:rPr>
              <a:t>Literature50</a:t>
            </a:r>
            <a:endParaRPr lang="en-US" dirty="0" smtClean="0">
              <a:effectLst/>
            </a:endParaRPr>
          </a:p>
          <a:p>
            <a:r>
              <a:rPr lang="en-US" dirty="0">
                <a:hlinkClick r:id="rId3"/>
              </a:rPr>
              <a:t>Math60</a:t>
            </a:r>
            <a:endParaRPr lang="en-US" dirty="0" smtClean="0">
              <a:effectLst/>
            </a:endParaRPr>
          </a:p>
          <a:p>
            <a:r>
              <a:rPr lang="en-US" dirty="0">
                <a:hlinkClick r:id="rId3"/>
              </a:rPr>
              <a:t>Medicine42</a:t>
            </a:r>
            <a:endParaRPr lang="en-US" dirty="0" smtClean="0">
              <a:effectLst/>
            </a:endParaRPr>
          </a:p>
          <a:p>
            <a:r>
              <a:rPr lang="en-US" dirty="0">
                <a:hlinkClick r:id="rId3"/>
              </a:rPr>
              <a:t>Music10</a:t>
            </a:r>
            <a:endParaRPr lang="en-US" dirty="0" smtClean="0">
              <a:effectLst/>
            </a:endParaRPr>
          </a:p>
          <a:p>
            <a:r>
              <a:rPr lang="en-US" dirty="0">
                <a:hlinkClick r:id="rId3"/>
              </a:rPr>
              <a:t>Philosophy &amp; Ethics33</a:t>
            </a:r>
            <a:endParaRPr lang="en-US" dirty="0" smtClean="0">
              <a:effectLst/>
            </a:endParaRPr>
          </a:p>
          <a:p>
            <a:r>
              <a:rPr lang="en-US" dirty="0">
                <a:hlinkClick r:id="rId3"/>
              </a:rPr>
              <a:t>Physics64</a:t>
            </a:r>
            <a:endParaRPr lang="en-US" dirty="0" smtClean="0">
              <a:effectLst/>
            </a:endParaRPr>
          </a:p>
          <a:p>
            <a:r>
              <a:rPr lang="en-US" dirty="0">
                <a:hlinkClick r:id="rId3"/>
              </a:rPr>
              <a:t>Science105</a:t>
            </a:r>
            <a:endParaRPr lang="en-US" dirty="0" smtClean="0">
              <a:effectLst/>
            </a:endParaRPr>
          </a:p>
          <a:p>
            <a:r>
              <a:rPr lang="en-US" dirty="0">
                <a:hlinkClick r:id="rId3"/>
              </a:rPr>
              <a:t>Social Sciences104</a:t>
            </a:r>
            <a:endParaRPr lang="en-US" dirty="0" smtClean="0">
              <a:effectLst/>
            </a:endParaRPr>
          </a:p>
          <a:p>
            <a:r>
              <a:rPr lang="en-US" b="1" dirty="0">
                <a:hlinkClick r:id="rId3"/>
              </a:rPr>
              <a:t>LESS...</a:t>
            </a:r>
            <a:endParaRPr lang="en-US" dirty="0">
              <a:effectLst/>
            </a:endParaRPr>
          </a:p>
        </p:txBody>
      </p:sp>
      <p:sp>
        <p:nvSpPr>
          <p:cNvPr id="4" name="TextBox 3"/>
          <p:cNvSpPr txBox="1"/>
          <p:nvPr/>
        </p:nvSpPr>
        <p:spPr>
          <a:xfrm>
            <a:off x="1524000" y="2667000"/>
            <a:ext cx="5486400" cy="2123658"/>
          </a:xfrm>
          <a:prstGeom prst="rect">
            <a:avLst/>
          </a:prstGeom>
          <a:solidFill>
            <a:schemeClr val="bg1"/>
          </a:solidFill>
        </p:spPr>
        <p:txBody>
          <a:bodyPr wrap="square" rtlCol="0">
            <a:spAutoFit/>
          </a:bodyPr>
          <a:lstStyle/>
          <a:p>
            <a:pPr algn="ctr"/>
            <a:r>
              <a:rPr lang="en-US" sz="4400" b="1" dirty="0" smtClean="0">
                <a:solidFill>
                  <a:srgbClr val="002060"/>
                </a:solidFill>
                <a:latin typeface="+mj-lt"/>
              </a:rPr>
              <a:t>Currently, </a:t>
            </a:r>
          </a:p>
          <a:p>
            <a:pPr algn="ctr"/>
            <a:r>
              <a:rPr lang="en-US" sz="4400" b="1" dirty="0" smtClean="0">
                <a:solidFill>
                  <a:srgbClr val="002060"/>
                </a:solidFill>
                <a:latin typeface="+mj-lt"/>
              </a:rPr>
              <a:t>689 Courses </a:t>
            </a:r>
          </a:p>
          <a:p>
            <a:pPr algn="ctr"/>
            <a:r>
              <a:rPr lang="en-US" sz="4400" b="1" dirty="0" smtClean="0">
                <a:solidFill>
                  <a:srgbClr val="002060"/>
                </a:solidFill>
                <a:latin typeface="+mj-lt"/>
              </a:rPr>
              <a:t>available on </a:t>
            </a:r>
            <a:r>
              <a:rPr lang="en-US" sz="4400" b="1" dirty="0" err="1" smtClean="0">
                <a:solidFill>
                  <a:srgbClr val="002060"/>
                </a:solidFill>
                <a:latin typeface="+mj-lt"/>
              </a:rPr>
              <a:t>EdX</a:t>
            </a:r>
            <a:endParaRPr lang="en-US" sz="4400" b="1" dirty="0">
              <a:solidFill>
                <a:srgbClr val="002060"/>
              </a:solidFill>
              <a:latin typeface="+mj-lt"/>
            </a:endParaRPr>
          </a:p>
        </p:txBody>
      </p:sp>
    </p:spTree>
    <p:extLst>
      <p:ext uri="{BB962C8B-B14F-4D97-AF65-F5344CB8AC3E}">
        <p14:creationId xmlns:p14="http://schemas.microsoft.com/office/powerpoint/2010/main" val="56346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t>
            </a:r>
            <a:r>
              <a:rPr lang="en-US" dirty="0" smtClean="0"/>
              <a:t>can you study?</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923544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62600" y="2819400"/>
            <a:ext cx="2910840" cy="3046988"/>
          </a:xfrm>
          <a:prstGeom prst="rect">
            <a:avLst/>
          </a:prstGeom>
          <a:noFill/>
        </p:spPr>
        <p:txBody>
          <a:bodyPr wrap="square" rtlCol="0">
            <a:spAutoFit/>
          </a:bodyPr>
          <a:lstStyle/>
          <a:p>
            <a:r>
              <a:rPr lang="en-US" sz="2400" b="1" dirty="0" smtClean="0">
                <a:latin typeface="+mj-lt"/>
              </a:rPr>
              <a:t>Starting this week: </a:t>
            </a:r>
          </a:p>
          <a:p>
            <a:r>
              <a:rPr lang="en-US" sz="2400" b="1" dirty="0" smtClean="0">
                <a:latin typeface="+mj-lt"/>
              </a:rPr>
              <a:t>Classes at Harvard</a:t>
            </a:r>
          </a:p>
          <a:p>
            <a:r>
              <a:rPr lang="en-US" sz="2400" b="1" dirty="0" smtClean="0">
                <a:latin typeface="+mj-lt"/>
              </a:rPr>
              <a:t>MIT, UC Berkley and</a:t>
            </a:r>
          </a:p>
          <a:p>
            <a:r>
              <a:rPr lang="en-US" sz="2400" b="1" dirty="0" smtClean="0">
                <a:latin typeface="+mj-lt"/>
              </a:rPr>
              <a:t>Kyoto U. </a:t>
            </a:r>
          </a:p>
          <a:p>
            <a:endParaRPr lang="en-US" sz="2400" b="1" dirty="0" smtClean="0">
              <a:latin typeface="+mj-lt"/>
            </a:endParaRPr>
          </a:p>
          <a:p>
            <a:r>
              <a:rPr lang="en-US" sz="2400" b="1" dirty="0" smtClean="0">
                <a:latin typeface="+mj-lt"/>
              </a:rPr>
              <a:t>Oh, and </a:t>
            </a:r>
          </a:p>
          <a:p>
            <a:r>
              <a:rPr lang="en-US" sz="2400" b="1" dirty="0" smtClean="0">
                <a:latin typeface="+mj-lt"/>
              </a:rPr>
              <a:t>U of Tennessee: </a:t>
            </a:r>
          </a:p>
          <a:p>
            <a:r>
              <a:rPr lang="en-US" sz="2400" b="1" dirty="0" smtClean="0">
                <a:latin typeface="+mj-lt"/>
              </a:rPr>
              <a:t>“Intro to Pet Birds”</a:t>
            </a:r>
          </a:p>
        </p:txBody>
      </p:sp>
    </p:spTree>
    <p:extLst>
      <p:ext uri="{BB962C8B-B14F-4D97-AF65-F5344CB8AC3E}">
        <p14:creationId xmlns:p14="http://schemas.microsoft.com/office/powerpoint/2010/main" val="1776626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2900" y="2895600"/>
            <a:ext cx="838200" cy="369332"/>
          </a:xfrm>
          <a:prstGeom prst="rect">
            <a:avLst/>
          </a:prstGeom>
          <a:noFill/>
        </p:spPr>
        <p:txBody>
          <a:bodyPr wrap="square" rtlCol="0">
            <a:spAutoFit/>
          </a:bodyPr>
          <a:lstStyle/>
          <a:p>
            <a:r>
              <a:rPr lang="en-US" dirty="0" err="1" smtClean="0">
                <a:hlinkClick r:id="rId3"/>
              </a:rPr>
              <a:t>edX</a:t>
            </a:r>
            <a:endParaRPr lang="en-US" dirty="0"/>
          </a:p>
        </p:txBody>
      </p:sp>
    </p:spTree>
    <p:extLst>
      <p:ext uri="{BB962C8B-B14F-4D97-AF65-F5344CB8AC3E}">
        <p14:creationId xmlns:p14="http://schemas.microsoft.com/office/powerpoint/2010/main" val="2438992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0774"/>
            <a:ext cx="8763000" cy="3230562"/>
          </a:xfrm>
        </p:spPr>
        <p:txBody>
          <a:bodyPr>
            <a:normAutofit fontScale="90000"/>
          </a:bodyPr>
          <a:lstStyle/>
          <a:p>
            <a:r>
              <a:rPr lang="en-US" b="1" dirty="0" smtClean="0"/>
              <a:t>Crowd Source Model</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also known as:</a:t>
            </a:r>
            <a:r>
              <a:rPr lang="en-US" dirty="0"/>
              <a:t/>
            </a:r>
            <a:br>
              <a:rPr lang="en-US" dirty="0"/>
            </a:b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37" y="1447800"/>
            <a:ext cx="16859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Not when you are stuck on a lazy afternoon, or while conversing abou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525012"/>
            <a:ext cx="4038600" cy="3073478"/>
          </a:xfrm>
          <a:prstGeom prst="rect">
            <a:avLst/>
          </a:prstGeom>
        </p:spPr>
      </p:pic>
      <p:sp>
        <p:nvSpPr>
          <p:cNvPr id="7" name="Oval Callout 6"/>
          <p:cNvSpPr/>
          <p:nvPr/>
        </p:nvSpPr>
        <p:spPr>
          <a:xfrm flipH="1">
            <a:off x="2438400" y="3200400"/>
            <a:ext cx="1981200" cy="1252728"/>
          </a:xfrm>
          <a:prstGeom prst="wedgeEllipseCallout">
            <a:avLst>
              <a:gd name="adj1" fmla="val -61833"/>
              <a:gd name="adj2" fmla="val 53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flies!”</a:t>
            </a:r>
            <a:endParaRPr lang="en-US" dirty="0"/>
          </a:p>
        </p:txBody>
      </p:sp>
    </p:spTree>
    <p:extLst>
      <p:ext uri="{BB962C8B-B14F-4D97-AF65-F5344CB8AC3E}">
        <p14:creationId xmlns:p14="http://schemas.microsoft.com/office/powerpoint/2010/main" val="6355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erest: Discover and save creative idea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023"/>
            <a:ext cx="9144000" cy="5797953"/>
          </a:xfrm>
          <a:prstGeom prst="rect">
            <a:avLst/>
          </a:prstGeom>
        </p:spPr>
      </p:pic>
    </p:spTree>
    <p:extLst>
      <p:ext uri="{BB962C8B-B14F-4D97-AF65-F5344CB8AC3E}">
        <p14:creationId xmlns:p14="http://schemas.microsoft.com/office/powerpoint/2010/main" val="257211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erest: Discover and save creative idea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023"/>
            <a:ext cx="9144000" cy="5797953"/>
          </a:xfrm>
          <a:prstGeom prst="rect">
            <a:avLst/>
          </a:prstGeom>
        </p:spPr>
      </p:pic>
    </p:spTree>
    <p:extLst>
      <p:ext uri="{BB962C8B-B14F-4D97-AF65-F5344CB8AC3E}">
        <p14:creationId xmlns:p14="http://schemas.microsoft.com/office/powerpoint/2010/main" val="2158782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70204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624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429000"/>
            <a:ext cx="1022459" cy="369332"/>
          </a:xfrm>
          <a:prstGeom prst="rect">
            <a:avLst/>
          </a:prstGeom>
          <a:noFill/>
        </p:spPr>
        <p:txBody>
          <a:bodyPr wrap="none" rtlCol="0">
            <a:spAutoFit/>
          </a:bodyPr>
          <a:lstStyle/>
          <a:p>
            <a:r>
              <a:rPr lang="en-US" dirty="0" smtClean="0">
                <a:hlinkClick r:id="rId3"/>
              </a:rPr>
              <a:t>Pinterest</a:t>
            </a:r>
            <a:endParaRPr lang="en-US" dirty="0"/>
          </a:p>
        </p:txBody>
      </p:sp>
    </p:spTree>
    <p:extLst>
      <p:ext uri="{BB962C8B-B14F-4D97-AF65-F5344CB8AC3E}">
        <p14:creationId xmlns:p14="http://schemas.microsoft.com/office/powerpoint/2010/main" val="4046677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Wachowski\AppData\Local\Microsoft\Windows\Temporary Internet Files\Content.IE5\J8QYL8QT\monitor-55802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13353"/>
            <a:ext cx="8001000" cy="6276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1371600" y="3429000"/>
            <a:ext cx="6400800" cy="1752600"/>
          </a:xfrm>
        </p:spPr>
        <p:txBody>
          <a:bodyPr/>
          <a:lstStyle/>
          <a:p>
            <a:r>
              <a:rPr lang="en-US" dirty="0" smtClean="0"/>
              <a:t>Stay tuned! Online Learning Part 2</a:t>
            </a:r>
          </a:p>
          <a:p>
            <a:r>
              <a:rPr lang="en-US" dirty="0" smtClean="0"/>
              <a:t>TED &amp; Khan: November 10  </a:t>
            </a:r>
            <a:endParaRPr lang="en-US" dirty="0"/>
          </a:p>
        </p:txBody>
      </p:sp>
    </p:spTree>
    <p:extLst>
      <p:ext uri="{BB962C8B-B14F-4D97-AF65-F5344CB8AC3E}">
        <p14:creationId xmlns:p14="http://schemas.microsoft.com/office/powerpoint/2010/main" val="179809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Some people imagine online </a:t>
            </a:r>
            <a:r>
              <a:rPr lang="en-US" dirty="0"/>
              <a:t>l</a:t>
            </a:r>
            <a:r>
              <a:rPr lang="en-US" dirty="0" smtClean="0"/>
              <a:t>earning as:</a:t>
            </a:r>
            <a:endParaRPr lang="en-US" dirty="0"/>
          </a:p>
        </p:txBody>
      </p:sp>
      <p:pic>
        <p:nvPicPr>
          <p:cNvPr id="5122"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58050"/>
            <a:ext cx="3003960" cy="36122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747" y="309599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Wachowski\AppData\Local\Microsoft\Windows\Temporary Internet Files\Content.IE5\LBBVHHP3\VisualEditor_-_Icon_-_Open-book-2.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999" y="2577931"/>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62905" y="5181600"/>
            <a:ext cx="1014701" cy="523220"/>
          </a:xfrm>
          <a:prstGeom prst="rect">
            <a:avLst/>
          </a:prstGeom>
          <a:noFill/>
        </p:spPr>
        <p:txBody>
          <a:bodyPr wrap="none" rtlCol="0">
            <a:spAutoFit/>
          </a:bodyPr>
          <a:lstStyle/>
          <a:p>
            <a:r>
              <a:rPr lang="en-US" sz="2800" dirty="0" smtClean="0"/>
              <a:t>a tool</a:t>
            </a:r>
          </a:p>
        </p:txBody>
      </p:sp>
      <p:sp>
        <p:nvSpPr>
          <p:cNvPr id="4" name="TextBox 3"/>
          <p:cNvSpPr txBox="1"/>
          <p:nvPr/>
        </p:nvSpPr>
        <p:spPr>
          <a:xfrm>
            <a:off x="3197386" y="1996440"/>
            <a:ext cx="1594347" cy="523220"/>
          </a:xfrm>
          <a:prstGeom prst="rect">
            <a:avLst/>
          </a:prstGeom>
          <a:noFill/>
        </p:spPr>
        <p:txBody>
          <a:bodyPr wrap="none" rtlCol="0">
            <a:spAutoFit/>
          </a:bodyPr>
          <a:lstStyle/>
          <a:p>
            <a:r>
              <a:rPr lang="en-US" sz="2800" dirty="0" smtClean="0"/>
              <a:t>A student</a:t>
            </a:r>
            <a:endParaRPr lang="en-US" sz="2800" dirty="0"/>
          </a:p>
        </p:txBody>
      </p:sp>
    </p:spTree>
    <p:extLst>
      <p:ext uri="{BB962C8B-B14F-4D97-AF65-F5344CB8AC3E}">
        <p14:creationId xmlns:p14="http://schemas.microsoft.com/office/powerpoint/2010/main" val="16463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Some people imagine online </a:t>
            </a:r>
            <a:r>
              <a:rPr lang="en-US" dirty="0"/>
              <a:t>l</a:t>
            </a:r>
            <a:r>
              <a:rPr lang="en-US" dirty="0" smtClean="0"/>
              <a:t>earning as:</a:t>
            </a:r>
            <a:endParaRPr lang="en-US" dirty="0"/>
          </a:p>
        </p:txBody>
      </p:sp>
      <p:pic>
        <p:nvPicPr>
          <p:cNvPr id="5122"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58050"/>
            <a:ext cx="3003960" cy="36122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747" y="309599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36341" y="5091953"/>
            <a:ext cx="1548181" cy="523220"/>
          </a:xfrm>
          <a:prstGeom prst="rect">
            <a:avLst/>
          </a:prstGeom>
          <a:noFill/>
        </p:spPr>
        <p:txBody>
          <a:bodyPr wrap="none" rtlCol="0">
            <a:spAutoFit/>
          </a:bodyPr>
          <a:lstStyle/>
          <a:p>
            <a:r>
              <a:rPr lang="en-US" sz="2800" dirty="0" smtClean="0"/>
              <a:t>a teacher</a:t>
            </a:r>
            <a:endParaRPr lang="en-US" sz="2800" dirty="0"/>
          </a:p>
        </p:txBody>
      </p:sp>
      <p:sp>
        <p:nvSpPr>
          <p:cNvPr id="4" name="TextBox 3"/>
          <p:cNvSpPr txBox="1"/>
          <p:nvPr/>
        </p:nvSpPr>
        <p:spPr>
          <a:xfrm>
            <a:off x="3197386" y="1996440"/>
            <a:ext cx="1594347" cy="523220"/>
          </a:xfrm>
          <a:prstGeom prst="rect">
            <a:avLst/>
          </a:prstGeom>
          <a:noFill/>
        </p:spPr>
        <p:txBody>
          <a:bodyPr wrap="none" rtlCol="0">
            <a:spAutoFit/>
          </a:bodyPr>
          <a:lstStyle/>
          <a:p>
            <a:r>
              <a:rPr lang="en-US" sz="2800" dirty="0" smtClean="0"/>
              <a:t>A student</a:t>
            </a:r>
            <a:endParaRPr lang="en-US" sz="2800" dirty="0"/>
          </a:p>
        </p:txBody>
      </p:sp>
      <p:pic>
        <p:nvPicPr>
          <p:cNvPr id="6146" name="Picture 2" descr="C:\Users\JWachowski\AppData\Local\Microsoft\Windows\Temporary Internet Files\Content.IE5\J8QYL8QT\teacher-309533_6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497655"/>
            <a:ext cx="2829583" cy="330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56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nline </a:t>
            </a:r>
            <a:r>
              <a:rPr lang="en-US" dirty="0"/>
              <a:t>l</a:t>
            </a:r>
            <a:r>
              <a:rPr lang="en-US" dirty="0" smtClean="0"/>
              <a:t>earning is more like:</a:t>
            </a:r>
            <a:endParaRPr lang="en-US" dirty="0"/>
          </a:p>
        </p:txBody>
      </p:sp>
      <p:pic>
        <p:nvPicPr>
          <p:cNvPr id="5122"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279677"/>
            <a:ext cx="1079677" cy="1298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0729" y="240561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62691" y="3610732"/>
            <a:ext cx="2314416" cy="523220"/>
          </a:xfrm>
          <a:prstGeom prst="rect">
            <a:avLst/>
          </a:prstGeom>
          <a:noFill/>
        </p:spPr>
        <p:txBody>
          <a:bodyPr wrap="none" rtlCol="0">
            <a:spAutoFit/>
          </a:bodyPr>
          <a:lstStyle/>
          <a:p>
            <a:r>
              <a:rPr lang="en-US" sz="2800" dirty="0" smtClean="0"/>
              <a:t>many teachers</a:t>
            </a:r>
            <a:endParaRPr lang="en-US" sz="2800" dirty="0"/>
          </a:p>
        </p:txBody>
      </p:sp>
      <p:sp>
        <p:nvSpPr>
          <p:cNvPr id="4" name="TextBox 3"/>
          <p:cNvSpPr txBox="1"/>
          <p:nvPr/>
        </p:nvSpPr>
        <p:spPr>
          <a:xfrm>
            <a:off x="1900631" y="1882393"/>
            <a:ext cx="1594347" cy="523220"/>
          </a:xfrm>
          <a:prstGeom prst="rect">
            <a:avLst/>
          </a:prstGeom>
          <a:noFill/>
        </p:spPr>
        <p:txBody>
          <a:bodyPr wrap="none" rtlCol="0">
            <a:spAutoFit/>
          </a:bodyPr>
          <a:lstStyle/>
          <a:p>
            <a:r>
              <a:rPr lang="en-US" sz="2800" dirty="0" smtClean="0"/>
              <a:t>A student</a:t>
            </a:r>
            <a:endParaRPr lang="en-US" sz="2800" dirty="0"/>
          </a:p>
        </p:txBody>
      </p:sp>
      <p:pic>
        <p:nvPicPr>
          <p:cNvPr id="6146" name="Picture 2" descr="C:\Users\JWachowski\AppData\Local\Microsoft\Windows\Temporary Internet Files\Content.IE5\J8QYL8QT\teacher-30953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0321" y="4197527"/>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Wachowski\AppData\Local\Microsoft\Windows\Temporary Internet Files\Content.IE5\J8QYL8QT\teacher-30953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5088279"/>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Wachowski\AppData\Local\Microsoft\Windows\Temporary Internet Files\Content.IE5\J8QYL8QT\teacher-30953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918" y="3495796"/>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Wachowski\AppData\Local\Microsoft\Windows\Temporary Internet Files\Content.IE5\J8QYL8QT\teacher-309533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094" y="4350093"/>
            <a:ext cx="1241115" cy="1449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911" y="3613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JWachowski\AppData\Local\Microsoft\Windows\Temporary Internet Files\Content.IE5\R3EXH7GR\128698006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5897" y="341514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84" y="4922265"/>
            <a:ext cx="1079677" cy="1298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9596" y="4869635"/>
            <a:ext cx="1079677" cy="12983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JWachowski\AppData\Local\Microsoft\Windows\Temporary Internet Files\Content.IE5\2MS8GGM9\student-clip-art-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017" y="4869635"/>
            <a:ext cx="1079677" cy="12983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JWachowski\AppData\Local\Microsoft\Windows\Temporary Internet Files\Content.IE5\LBBVHHP3\VisualEditor_-_Icon_-_Open-book-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1694" y="121411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JWachowski\AppData\Local\Microsoft\Windows\Temporary Internet Files\Content.IE5\LBBVHHP3\VisualEditor_-_Icon_-_Open-book-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3873" y="1202296"/>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JWachowski\AppData\Local\Microsoft\Windows\Temporary Internet Files\Content.IE5\LBBVHHP3\VisualEditor_-_Icon_-_Open-book-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1202296"/>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62727" y="2405613"/>
            <a:ext cx="1787092" cy="523220"/>
          </a:xfrm>
          <a:prstGeom prst="rect">
            <a:avLst/>
          </a:prstGeom>
        </p:spPr>
        <p:txBody>
          <a:bodyPr wrap="none">
            <a:spAutoFit/>
          </a:bodyPr>
          <a:lstStyle/>
          <a:p>
            <a:r>
              <a:rPr lang="en-US" sz="2800" dirty="0" smtClean="0"/>
              <a:t>many tools</a:t>
            </a:r>
          </a:p>
        </p:txBody>
      </p:sp>
      <p:sp>
        <p:nvSpPr>
          <p:cNvPr id="6" name="Rectangle 5"/>
          <p:cNvSpPr/>
          <p:nvPr/>
        </p:nvSpPr>
        <p:spPr>
          <a:xfrm>
            <a:off x="887734" y="4346415"/>
            <a:ext cx="3302955" cy="523220"/>
          </a:xfrm>
          <a:prstGeom prst="rect">
            <a:avLst/>
          </a:prstGeom>
        </p:spPr>
        <p:txBody>
          <a:bodyPr wrap="none">
            <a:spAutoFit/>
          </a:bodyPr>
          <a:lstStyle/>
          <a:p>
            <a:r>
              <a:rPr lang="en-US" sz="2800" dirty="0"/>
              <a:t>m</a:t>
            </a:r>
            <a:r>
              <a:rPr lang="en-US" sz="2800" dirty="0" smtClean="0"/>
              <a:t>any more students!</a:t>
            </a:r>
            <a:endParaRPr lang="en-US" sz="2800" dirty="0"/>
          </a:p>
        </p:txBody>
      </p:sp>
    </p:spTree>
    <p:extLst>
      <p:ext uri="{BB962C8B-B14F-4D97-AF65-F5344CB8AC3E}">
        <p14:creationId xmlns:p14="http://schemas.microsoft.com/office/powerpoint/2010/main" val="124804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Models </a:t>
            </a:r>
            <a:endParaRPr lang="en-US" dirty="0"/>
          </a:p>
        </p:txBody>
      </p:sp>
      <p:sp>
        <p:nvSpPr>
          <p:cNvPr id="3" name="Content Placeholder 2"/>
          <p:cNvSpPr>
            <a:spLocks noGrp="1"/>
          </p:cNvSpPr>
          <p:nvPr>
            <p:ph sz="half" idx="1"/>
          </p:nvPr>
        </p:nvSpPr>
        <p:spPr/>
        <p:txBody>
          <a:bodyPr/>
          <a:lstStyle/>
          <a:p>
            <a:pPr marL="0" indent="0">
              <a:buNone/>
            </a:pPr>
            <a:r>
              <a:rPr lang="en-US" b="1" dirty="0" smtClean="0"/>
              <a:t>Traditional</a:t>
            </a:r>
          </a:p>
          <a:p>
            <a:r>
              <a:rPr lang="en-US" dirty="0" smtClean="0"/>
              <a:t>Lesson Based</a:t>
            </a:r>
          </a:p>
          <a:p>
            <a:r>
              <a:rPr lang="en-US" dirty="0" smtClean="0"/>
              <a:t>Instructor Driven</a:t>
            </a:r>
          </a:p>
          <a:p>
            <a:r>
              <a:rPr lang="en-US" dirty="0" smtClean="0"/>
              <a:t>Basically, a video of  Classroom Instruction</a:t>
            </a:r>
            <a:endParaRPr lang="en-US" dirty="0"/>
          </a:p>
          <a:p>
            <a:endParaRPr lang="en-US" dirty="0"/>
          </a:p>
        </p:txBody>
      </p:sp>
      <p:sp>
        <p:nvSpPr>
          <p:cNvPr id="4" name="Content Placeholder 3"/>
          <p:cNvSpPr>
            <a:spLocks noGrp="1"/>
          </p:cNvSpPr>
          <p:nvPr>
            <p:ph sz="half" idx="2"/>
          </p:nvPr>
        </p:nvSpPr>
        <p:spPr/>
        <p:txBody>
          <a:bodyPr/>
          <a:lstStyle/>
          <a:p>
            <a:pPr marL="0" indent="0">
              <a:buNone/>
            </a:pPr>
            <a:r>
              <a:rPr lang="en-US" b="1" dirty="0" smtClean="0"/>
              <a:t>Crowd Sourced</a:t>
            </a:r>
          </a:p>
          <a:p>
            <a:r>
              <a:rPr lang="en-US" dirty="0" smtClean="0"/>
              <a:t>Question Based</a:t>
            </a:r>
          </a:p>
          <a:p>
            <a:r>
              <a:rPr lang="en-US" dirty="0" smtClean="0"/>
              <a:t>Student Driven</a:t>
            </a:r>
          </a:p>
          <a:p>
            <a:r>
              <a:rPr lang="en-US" dirty="0" smtClean="0"/>
              <a:t>Unpredictable, evolving content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929467"/>
            <a:ext cx="16764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90483"/>
            <a:ext cx="19510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2619" y="4805389"/>
            <a:ext cx="16859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093" y="5195433"/>
            <a:ext cx="19145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i.kinja-img.com/gawker-media/image/upload/s--pEKSmwzm--/c_scale,fl_progressive,q_80,w_800/14142288153251886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2407" y="4073148"/>
            <a:ext cx="2046715" cy="112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02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6019800" y="2057400"/>
            <a:ext cx="2712720" cy="1752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304800"/>
            <a:ext cx="8763000" cy="3230562"/>
          </a:xfrm>
        </p:spPr>
        <p:txBody>
          <a:bodyPr>
            <a:normAutofit fontScale="90000"/>
          </a:bodyPr>
          <a:lstStyle/>
          <a:p>
            <a:r>
              <a:rPr lang="en-US" b="1" dirty="0" smtClean="0"/>
              <a:t>Traditional Model</a:t>
            </a:r>
            <a:r>
              <a:rPr lang="en-US" dirty="0" smtClean="0"/>
              <a:t> </a:t>
            </a:r>
            <a:br>
              <a:rPr lang="en-US" dirty="0" smtClean="0"/>
            </a:br>
            <a:r>
              <a:rPr lang="en-US" dirty="0" smtClean="0"/>
              <a:t>Massive Online Open Course</a:t>
            </a:r>
            <a:br>
              <a:rPr lang="en-US" dirty="0" smtClean="0"/>
            </a:br>
            <a:r>
              <a:rPr lang="en-US" dirty="0" smtClean="0"/>
              <a:t>also known as:</a:t>
            </a:r>
            <a:br>
              <a:rPr lang="en-US" dirty="0" smtClean="0"/>
            </a:br>
            <a:r>
              <a:rPr lang="en-US" dirty="0" smtClean="0"/>
              <a:t> </a:t>
            </a:r>
            <a:br>
              <a:rPr lang="en-US" dirty="0" smtClean="0"/>
            </a:br>
            <a:r>
              <a:rPr lang="en-US" dirty="0" smtClean="0"/>
              <a:t>						“Moo-</a:t>
            </a:r>
            <a:r>
              <a:rPr lang="en-US" dirty="0" err="1" smtClean="0"/>
              <a:t>ks</a:t>
            </a:r>
            <a:r>
              <a:rPr lang="en-US" dirty="0" smtClean="0"/>
              <a:t>”</a:t>
            </a:r>
            <a:endParaRPr lang="en-US" dirty="0"/>
          </a:p>
        </p:txBody>
      </p:sp>
      <p:pic>
        <p:nvPicPr>
          <p:cNvPr id="8194" name="Picture 2" descr="C:\Users\JWachowski\AppData\Local\Microsoft\Windows\Temporary Internet Files\Content.IE5\LBBVHHP3\10648-illustration-of-a-cow-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85672" y="3200400"/>
            <a:ext cx="4648200" cy="330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45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a:t>
            </a:r>
            <a:r>
              <a:rPr lang="en-US" dirty="0" smtClean="0"/>
              <a:t> can you study?</a:t>
            </a:r>
            <a:endParaRPr lang="en-US" dirty="0"/>
          </a:p>
        </p:txBody>
      </p:sp>
      <p:sp>
        <p:nvSpPr>
          <p:cNvPr id="3" name="Text Placeholder 2"/>
          <p:cNvSpPr>
            <a:spLocks noGrp="1"/>
          </p:cNvSpPr>
          <p:nvPr>
            <p:ph type="body" idx="1"/>
          </p:nvPr>
        </p:nvSpPr>
        <p:spPr/>
        <p:txBody>
          <a:bodyPr/>
          <a:lstStyle/>
          <a:p>
            <a:r>
              <a:rPr lang="en-US" dirty="0" smtClean="0"/>
              <a:t>Non-profit MOOCs</a:t>
            </a:r>
            <a:endParaRPr lang="en-US" dirty="0"/>
          </a:p>
        </p:txBody>
      </p:sp>
      <p:sp>
        <p:nvSpPr>
          <p:cNvPr id="4" name="Content Placeholder 3"/>
          <p:cNvSpPr>
            <a:spLocks noGrp="1"/>
          </p:cNvSpPr>
          <p:nvPr>
            <p:ph sz="half" idx="2"/>
          </p:nvPr>
        </p:nvSpPr>
        <p:spPr/>
        <p:txBody>
          <a:bodyPr/>
          <a:lstStyle/>
          <a:p>
            <a:r>
              <a:rPr lang="en-US" dirty="0" err="1" smtClean="0"/>
              <a:t>edX</a:t>
            </a:r>
            <a:endParaRPr lang="en-US" dirty="0" smtClean="0"/>
          </a:p>
          <a:p>
            <a:r>
              <a:rPr lang="en-US" dirty="0" smtClean="0"/>
              <a:t>Stanford Online</a:t>
            </a:r>
          </a:p>
          <a:p>
            <a:r>
              <a:rPr lang="en-US" dirty="0" smtClean="0"/>
              <a:t>Academic Earth</a:t>
            </a:r>
          </a:p>
          <a:p>
            <a:r>
              <a:rPr lang="en-US" dirty="0" smtClean="0"/>
              <a:t>Khan Academy</a:t>
            </a:r>
            <a:endParaRPr lang="en-US" dirty="0"/>
          </a:p>
        </p:txBody>
      </p:sp>
      <p:sp>
        <p:nvSpPr>
          <p:cNvPr id="5" name="Text Placeholder 4"/>
          <p:cNvSpPr>
            <a:spLocks noGrp="1"/>
          </p:cNvSpPr>
          <p:nvPr>
            <p:ph type="body" sz="quarter" idx="3"/>
          </p:nvPr>
        </p:nvSpPr>
        <p:spPr/>
        <p:txBody>
          <a:bodyPr/>
          <a:lstStyle/>
          <a:p>
            <a:r>
              <a:rPr lang="en-US" dirty="0" smtClean="0"/>
              <a:t>For Profit MOOCs</a:t>
            </a:r>
            <a:endParaRPr lang="en-US" dirty="0"/>
          </a:p>
        </p:txBody>
      </p:sp>
      <p:sp>
        <p:nvSpPr>
          <p:cNvPr id="6" name="Content Placeholder 5"/>
          <p:cNvSpPr>
            <a:spLocks noGrp="1"/>
          </p:cNvSpPr>
          <p:nvPr>
            <p:ph sz="quarter" idx="4"/>
          </p:nvPr>
        </p:nvSpPr>
        <p:spPr/>
        <p:txBody>
          <a:bodyPr/>
          <a:lstStyle/>
          <a:p>
            <a:r>
              <a:rPr lang="en-US" dirty="0" err="1" smtClean="0"/>
              <a:t>FutureLearn</a:t>
            </a:r>
            <a:endParaRPr lang="en-US" dirty="0" smtClean="0"/>
          </a:p>
          <a:p>
            <a:r>
              <a:rPr lang="en-US" dirty="0" smtClean="0"/>
              <a:t>Coursera</a:t>
            </a:r>
          </a:p>
          <a:p>
            <a:r>
              <a:rPr lang="en-US" dirty="0" err="1" smtClean="0"/>
              <a:t>OpenClassrooms</a:t>
            </a:r>
            <a:endParaRPr lang="en-US" dirty="0" smtClean="0"/>
          </a:p>
          <a:p>
            <a:r>
              <a:rPr lang="en-US" dirty="0" err="1" smtClean="0"/>
              <a:t>iversity</a:t>
            </a:r>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91000"/>
            <a:ext cx="19526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362015"/>
            <a:ext cx="14382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204447"/>
            <a:ext cx="12382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353050"/>
            <a:ext cx="26003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6938" y="4155141"/>
            <a:ext cx="16764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295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4582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72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152" y="-533400"/>
            <a:ext cx="2743200" cy="11172289"/>
          </a:xfrm>
          <a:prstGeom prst="rect">
            <a:avLst/>
          </a:prstGeom>
        </p:spPr>
        <p:txBody>
          <a:bodyPr wrap="square">
            <a:spAutoFit/>
          </a:bodyPr>
          <a:lstStyle/>
          <a:p>
            <a:r>
              <a:rPr lang="en-US" b="1" dirty="0"/>
              <a:t>Refine your search</a:t>
            </a:r>
          </a:p>
          <a:p>
            <a:r>
              <a:rPr lang="en-US" b="1" dirty="0"/>
              <a:t>Availability</a:t>
            </a:r>
          </a:p>
          <a:p>
            <a:r>
              <a:rPr lang="en-US" dirty="0">
                <a:hlinkClick r:id="rId3"/>
              </a:rPr>
              <a:t>Current248</a:t>
            </a:r>
            <a:endParaRPr lang="en-US" dirty="0" smtClean="0">
              <a:effectLst/>
            </a:endParaRPr>
          </a:p>
          <a:p>
            <a:r>
              <a:rPr lang="en-US" dirty="0">
                <a:hlinkClick r:id="rId3"/>
              </a:rPr>
              <a:t>Starting Soon74</a:t>
            </a:r>
            <a:endParaRPr lang="en-US" dirty="0" smtClean="0">
              <a:effectLst/>
            </a:endParaRPr>
          </a:p>
          <a:p>
            <a:r>
              <a:rPr lang="en-US" dirty="0">
                <a:hlinkClick r:id="rId3"/>
              </a:rPr>
              <a:t>Upcoming98</a:t>
            </a:r>
            <a:endParaRPr lang="en-US" dirty="0" smtClean="0">
              <a:effectLst/>
            </a:endParaRPr>
          </a:p>
          <a:p>
            <a:r>
              <a:rPr lang="en-US" dirty="0">
                <a:hlinkClick r:id="rId3"/>
              </a:rPr>
              <a:t>Self-Paced144</a:t>
            </a:r>
            <a:endParaRPr lang="en-US" dirty="0" smtClean="0">
              <a:effectLst/>
            </a:endParaRPr>
          </a:p>
          <a:p>
            <a:r>
              <a:rPr lang="en-US" dirty="0">
                <a:hlinkClick r:id="rId3"/>
              </a:rPr>
              <a:t>Archived273</a:t>
            </a:r>
            <a:endParaRPr lang="en-US" dirty="0" smtClean="0">
              <a:effectLst/>
            </a:endParaRPr>
          </a:p>
          <a:p>
            <a:r>
              <a:rPr lang="en-US" b="1" dirty="0"/>
              <a:t>Subjects</a:t>
            </a:r>
          </a:p>
          <a:p>
            <a:r>
              <a:rPr lang="en-US" dirty="0">
                <a:hlinkClick r:id="rId3"/>
              </a:rPr>
              <a:t>Architecture8</a:t>
            </a:r>
            <a:endParaRPr lang="en-US" dirty="0" smtClean="0">
              <a:effectLst/>
            </a:endParaRPr>
          </a:p>
          <a:p>
            <a:r>
              <a:rPr lang="en-US" dirty="0">
                <a:hlinkClick r:id="rId3"/>
              </a:rPr>
              <a:t>Art &amp; Culture54</a:t>
            </a:r>
            <a:endParaRPr lang="en-US" dirty="0" smtClean="0">
              <a:effectLst/>
            </a:endParaRPr>
          </a:p>
          <a:p>
            <a:r>
              <a:rPr lang="en-US" dirty="0">
                <a:hlinkClick r:id="rId3"/>
              </a:rPr>
              <a:t>Biology &amp; Life Sciences73</a:t>
            </a:r>
            <a:endParaRPr lang="en-US" dirty="0" smtClean="0">
              <a:effectLst/>
            </a:endParaRPr>
          </a:p>
          <a:p>
            <a:r>
              <a:rPr lang="en-US" dirty="0">
                <a:hlinkClick r:id="rId3"/>
              </a:rPr>
              <a:t>Business &amp; Management97</a:t>
            </a:r>
            <a:endParaRPr lang="en-US" dirty="0" smtClean="0">
              <a:effectLst/>
            </a:endParaRPr>
          </a:p>
          <a:p>
            <a:r>
              <a:rPr lang="en-US" dirty="0">
                <a:hlinkClick r:id="rId3"/>
              </a:rPr>
              <a:t>Chemistry27</a:t>
            </a:r>
            <a:endParaRPr lang="en-US" dirty="0" smtClean="0">
              <a:effectLst/>
            </a:endParaRPr>
          </a:p>
          <a:p>
            <a:r>
              <a:rPr lang="en-US" dirty="0">
                <a:hlinkClick r:id="rId3"/>
              </a:rPr>
              <a:t>Communication32</a:t>
            </a:r>
            <a:endParaRPr lang="en-US" dirty="0" smtClean="0">
              <a:effectLst/>
            </a:endParaRPr>
          </a:p>
          <a:p>
            <a:r>
              <a:rPr lang="en-US" dirty="0">
                <a:hlinkClick r:id="rId3"/>
              </a:rPr>
              <a:t>Computer Science133</a:t>
            </a:r>
            <a:endParaRPr lang="en-US" dirty="0" smtClean="0">
              <a:effectLst/>
            </a:endParaRPr>
          </a:p>
          <a:p>
            <a:r>
              <a:rPr lang="en-US" dirty="0">
                <a:hlinkClick r:id="rId3"/>
              </a:rPr>
              <a:t>Data Analysis &amp; Statistics62</a:t>
            </a:r>
            <a:endParaRPr lang="en-US" dirty="0" smtClean="0">
              <a:effectLst/>
            </a:endParaRPr>
          </a:p>
          <a:p>
            <a:r>
              <a:rPr lang="en-US" dirty="0">
                <a:hlinkClick r:id="rId3"/>
              </a:rPr>
              <a:t>Design4</a:t>
            </a:r>
            <a:endParaRPr lang="en-US" dirty="0" smtClean="0">
              <a:effectLst/>
            </a:endParaRPr>
          </a:p>
          <a:p>
            <a:r>
              <a:rPr lang="en-US" dirty="0">
                <a:hlinkClick r:id="rId3"/>
              </a:rPr>
              <a:t>Economics &amp; Finance62</a:t>
            </a:r>
            <a:endParaRPr lang="en-US" dirty="0" smtClean="0">
              <a:effectLst/>
            </a:endParaRPr>
          </a:p>
          <a:p>
            <a:r>
              <a:rPr lang="en-US" dirty="0">
                <a:hlinkClick r:id="rId3"/>
              </a:rPr>
              <a:t>Education &amp; Teacher Training29</a:t>
            </a:r>
            <a:endParaRPr lang="en-US" dirty="0" smtClean="0">
              <a:effectLst/>
            </a:endParaRPr>
          </a:p>
          <a:p>
            <a:r>
              <a:rPr lang="en-US" dirty="0">
                <a:hlinkClick r:id="rId3"/>
              </a:rPr>
              <a:t>Electronics31</a:t>
            </a:r>
            <a:endParaRPr lang="en-US" dirty="0" smtClean="0">
              <a:effectLst/>
            </a:endParaRPr>
          </a:p>
          <a:p>
            <a:r>
              <a:rPr lang="en-US" dirty="0">
                <a:hlinkClick r:id="rId3"/>
              </a:rPr>
              <a:t>Energy &amp; Earth Sciences12</a:t>
            </a:r>
            <a:endParaRPr lang="en-US" dirty="0" smtClean="0">
              <a:effectLst/>
            </a:endParaRPr>
          </a:p>
          <a:p>
            <a:r>
              <a:rPr lang="en-US" dirty="0">
                <a:hlinkClick r:id="rId3"/>
              </a:rPr>
              <a:t>Engineering119</a:t>
            </a:r>
            <a:endParaRPr lang="en-US" dirty="0" smtClean="0">
              <a:effectLst/>
            </a:endParaRPr>
          </a:p>
          <a:p>
            <a:r>
              <a:rPr lang="en-US" dirty="0">
                <a:hlinkClick r:id="rId3"/>
              </a:rPr>
              <a:t>Environmental Studies34</a:t>
            </a:r>
            <a:endParaRPr lang="en-US" dirty="0" smtClean="0">
              <a:effectLst/>
            </a:endParaRPr>
          </a:p>
          <a:p>
            <a:r>
              <a:rPr lang="en-US" dirty="0">
                <a:hlinkClick r:id="rId3"/>
              </a:rPr>
              <a:t>Ethics9</a:t>
            </a:r>
            <a:endParaRPr lang="en-US" dirty="0" smtClean="0">
              <a:effectLst/>
            </a:endParaRPr>
          </a:p>
          <a:p>
            <a:r>
              <a:rPr lang="en-US" dirty="0">
                <a:hlinkClick r:id="rId3"/>
              </a:rPr>
              <a:t>Food &amp; Nutrition14</a:t>
            </a:r>
            <a:endParaRPr lang="en-US" dirty="0" smtClean="0">
              <a:effectLst/>
            </a:endParaRPr>
          </a:p>
          <a:p>
            <a:r>
              <a:rPr lang="en-US" dirty="0">
                <a:hlinkClick r:id="rId3"/>
              </a:rPr>
              <a:t>Health &amp; Safety45</a:t>
            </a:r>
            <a:endParaRPr lang="en-US" dirty="0" smtClean="0">
              <a:effectLst/>
            </a:endParaRPr>
          </a:p>
          <a:p>
            <a:r>
              <a:rPr lang="en-US" dirty="0">
                <a:hlinkClick r:id="rId3"/>
              </a:rPr>
              <a:t>History59</a:t>
            </a:r>
            <a:endParaRPr lang="en-US" dirty="0" smtClean="0">
              <a:effectLst/>
            </a:endParaRPr>
          </a:p>
          <a:p>
            <a:r>
              <a:rPr lang="en-US" dirty="0">
                <a:hlinkClick r:id="rId3"/>
              </a:rPr>
              <a:t>Humanities114</a:t>
            </a:r>
            <a:endParaRPr lang="en-US" dirty="0" smtClean="0">
              <a:effectLst/>
            </a:endParaRPr>
          </a:p>
          <a:p>
            <a:r>
              <a:rPr lang="en-US" dirty="0">
                <a:hlinkClick r:id="rId3"/>
              </a:rPr>
              <a:t>Language11</a:t>
            </a:r>
            <a:endParaRPr lang="en-US" dirty="0" smtClean="0">
              <a:effectLst/>
            </a:endParaRPr>
          </a:p>
          <a:p>
            <a:r>
              <a:rPr lang="en-US" dirty="0">
                <a:hlinkClick r:id="rId3"/>
              </a:rPr>
              <a:t>Law20</a:t>
            </a:r>
            <a:endParaRPr lang="en-US" dirty="0" smtClean="0">
              <a:effectLst/>
            </a:endParaRPr>
          </a:p>
          <a:p>
            <a:r>
              <a:rPr lang="en-US" dirty="0">
                <a:hlinkClick r:id="rId3"/>
              </a:rPr>
              <a:t>Literature50</a:t>
            </a:r>
            <a:endParaRPr lang="en-US" dirty="0" smtClean="0">
              <a:effectLst/>
            </a:endParaRPr>
          </a:p>
          <a:p>
            <a:r>
              <a:rPr lang="en-US" dirty="0">
                <a:hlinkClick r:id="rId3"/>
              </a:rPr>
              <a:t>Math60</a:t>
            </a:r>
            <a:endParaRPr lang="en-US" dirty="0" smtClean="0">
              <a:effectLst/>
            </a:endParaRPr>
          </a:p>
          <a:p>
            <a:r>
              <a:rPr lang="en-US" dirty="0">
                <a:hlinkClick r:id="rId3"/>
              </a:rPr>
              <a:t>Medicine42</a:t>
            </a:r>
            <a:endParaRPr lang="en-US" dirty="0" smtClean="0">
              <a:effectLst/>
            </a:endParaRPr>
          </a:p>
          <a:p>
            <a:r>
              <a:rPr lang="en-US" dirty="0">
                <a:hlinkClick r:id="rId3"/>
              </a:rPr>
              <a:t>Music10</a:t>
            </a:r>
            <a:endParaRPr lang="en-US" dirty="0" smtClean="0">
              <a:effectLst/>
            </a:endParaRPr>
          </a:p>
          <a:p>
            <a:r>
              <a:rPr lang="en-US" dirty="0">
                <a:hlinkClick r:id="rId3"/>
              </a:rPr>
              <a:t>Philosophy &amp; Ethics33</a:t>
            </a:r>
            <a:endParaRPr lang="en-US" dirty="0" smtClean="0">
              <a:effectLst/>
            </a:endParaRPr>
          </a:p>
          <a:p>
            <a:r>
              <a:rPr lang="en-US" dirty="0">
                <a:hlinkClick r:id="rId3"/>
              </a:rPr>
              <a:t>Physics64</a:t>
            </a:r>
            <a:endParaRPr lang="en-US" dirty="0" smtClean="0">
              <a:effectLst/>
            </a:endParaRPr>
          </a:p>
          <a:p>
            <a:r>
              <a:rPr lang="en-US" dirty="0">
                <a:hlinkClick r:id="rId3"/>
              </a:rPr>
              <a:t>Science105</a:t>
            </a:r>
            <a:endParaRPr lang="en-US" dirty="0" smtClean="0">
              <a:effectLst/>
            </a:endParaRPr>
          </a:p>
          <a:p>
            <a:r>
              <a:rPr lang="en-US" dirty="0">
                <a:hlinkClick r:id="rId3"/>
              </a:rPr>
              <a:t>Social Sciences104</a:t>
            </a:r>
            <a:endParaRPr lang="en-US" dirty="0" smtClean="0">
              <a:effectLst/>
            </a:endParaRPr>
          </a:p>
          <a:p>
            <a:r>
              <a:rPr lang="en-US" b="1" dirty="0">
                <a:hlinkClick r:id="rId3"/>
              </a:rPr>
              <a:t>LESS...</a:t>
            </a:r>
            <a:endParaRPr lang="en-US" dirty="0">
              <a:effectLst/>
            </a:endParaRPr>
          </a:p>
        </p:txBody>
      </p:sp>
      <p:sp>
        <p:nvSpPr>
          <p:cNvPr id="3" name="Rectangle 2"/>
          <p:cNvSpPr/>
          <p:nvPr/>
        </p:nvSpPr>
        <p:spPr>
          <a:xfrm>
            <a:off x="5114363" y="-4267200"/>
            <a:ext cx="2684929" cy="11726287"/>
          </a:xfrm>
          <a:prstGeom prst="rect">
            <a:avLst/>
          </a:prstGeom>
        </p:spPr>
        <p:txBody>
          <a:bodyPr wrap="square">
            <a:spAutoFit/>
          </a:bodyPr>
          <a:lstStyle/>
          <a:p>
            <a:r>
              <a:rPr lang="en-US" b="1" dirty="0"/>
              <a:t>Refine your search</a:t>
            </a:r>
          </a:p>
          <a:p>
            <a:r>
              <a:rPr lang="en-US" b="1" dirty="0"/>
              <a:t>Availability</a:t>
            </a:r>
          </a:p>
          <a:p>
            <a:r>
              <a:rPr lang="en-US" dirty="0">
                <a:hlinkClick r:id="rId3"/>
              </a:rPr>
              <a:t>Current248</a:t>
            </a:r>
            <a:endParaRPr lang="en-US" dirty="0" smtClean="0">
              <a:effectLst/>
            </a:endParaRPr>
          </a:p>
          <a:p>
            <a:r>
              <a:rPr lang="en-US" dirty="0">
                <a:hlinkClick r:id="rId3"/>
              </a:rPr>
              <a:t>Starting Soon74</a:t>
            </a:r>
            <a:endParaRPr lang="en-US" dirty="0" smtClean="0">
              <a:effectLst/>
            </a:endParaRPr>
          </a:p>
          <a:p>
            <a:r>
              <a:rPr lang="en-US" dirty="0">
                <a:hlinkClick r:id="rId3"/>
              </a:rPr>
              <a:t>Upcoming98</a:t>
            </a:r>
            <a:endParaRPr lang="en-US" dirty="0" smtClean="0">
              <a:effectLst/>
            </a:endParaRPr>
          </a:p>
          <a:p>
            <a:r>
              <a:rPr lang="en-US" dirty="0">
                <a:hlinkClick r:id="rId3"/>
              </a:rPr>
              <a:t>Self-Paced144</a:t>
            </a:r>
            <a:endParaRPr lang="en-US" dirty="0" smtClean="0">
              <a:effectLst/>
            </a:endParaRPr>
          </a:p>
          <a:p>
            <a:r>
              <a:rPr lang="en-US" dirty="0">
                <a:hlinkClick r:id="rId3"/>
              </a:rPr>
              <a:t>Archived273</a:t>
            </a:r>
            <a:endParaRPr lang="en-US" dirty="0" smtClean="0">
              <a:effectLst/>
            </a:endParaRPr>
          </a:p>
          <a:p>
            <a:r>
              <a:rPr lang="en-US" b="1" dirty="0"/>
              <a:t>Subjects</a:t>
            </a:r>
          </a:p>
          <a:p>
            <a:r>
              <a:rPr lang="en-US" dirty="0">
                <a:hlinkClick r:id="rId3"/>
              </a:rPr>
              <a:t>Architecture8</a:t>
            </a:r>
            <a:endParaRPr lang="en-US" dirty="0" smtClean="0">
              <a:effectLst/>
            </a:endParaRPr>
          </a:p>
          <a:p>
            <a:r>
              <a:rPr lang="en-US" dirty="0">
                <a:hlinkClick r:id="rId3"/>
              </a:rPr>
              <a:t>Art &amp; Culture54</a:t>
            </a:r>
            <a:endParaRPr lang="en-US" dirty="0" smtClean="0">
              <a:effectLst/>
            </a:endParaRPr>
          </a:p>
          <a:p>
            <a:r>
              <a:rPr lang="en-US" dirty="0">
                <a:hlinkClick r:id="rId3"/>
              </a:rPr>
              <a:t>Biology &amp; Life Sciences73</a:t>
            </a:r>
            <a:endParaRPr lang="en-US" dirty="0" smtClean="0">
              <a:effectLst/>
            </a:endParaRPr>
          </a:p>
          <a:p>
            <a:r>
              <a:rPr lang="en-US" dirty="0">
                <a:hlinkClick r:id="rId3"/>
              </a:rPr>
              <a:t>Business &amp; Management97</a:t>
            </a:r>
            <a:endParaRPr lang="en-US" dirty="0" smtClean="0">
              <a:effectLst/>
            </a:endParaRPr>
          </a:p>
          <a:p>
            <a:r>
              <a:rPr lang="en-US" dirty="0">
                <a:hlinkClick r:id="rId3"/>
              </a:rPr>
              <a:t>Chemistry27</a:t>
            </a:r>
            <a:endParaRPr lang="en-US" dirty="0" smtClean="0">
              <a:effectLst/>
            </a:endParaRPr>
          </a:p>
          <a:p>
            <a:r>
              <a:rPr lang="en-US" dirty="0">
                <a:hlinkClick r:id="rId3"/>
              </a:rPr>
              <a:t>Communication32</a:t>
            </a:r>
            <a:endParaRPr lang="en-US" dirty="0" smtClean="0">
              <a:effectLst/>
            </a:endParaRPr>
          </a:p>
          <a:p>
            <a:r>
              <a:rPr lang="en-US" dirty="0">
                <a:hlinkClick r:id="rId3"/>
              </a:rPr>
              <a:t>Computer Science133</a:t>
            </a:r>
            <a:endParaRPr lang="en-US" dirty="0" smtClean="0">
              <a:effectLst/>
            </a:endParaRPr>
          </a:p>
          <a:p>
            <a:r>
              <a:rPr lang="en-US" dirty="0">
                <a:hlinkClick r:id="rId3"/>
              </a:rPr>
              <a:t>Data Analysis &amp; Statistics62</a:t>
            </a:r>
            <a:endParaRPr lang="en-US" dirty="0" smtClean="0">
              <a:effectLst/>
            </a:endParaRPr>
          </a:p>
          <a:p>
            <a:r>
              <a:rPr lang="en-US" dirty="0">
                <a:hlinkClick r:id="rId3"/>
              </a:rPr>
              <a:t>Design4</a:t>
            </a:r>
            <a:endParaRPr lang="en-US" dirty="0" smtClean="0">
              <a:effectLst/>
            </a:endParaRPr>
          </a:p>
          <a:p>
            <a:r>
              <a:rPr lang="en-US" dirty="0">
                <a:hlinkClick r:id="rId3"/>
              </a:rPr>
              <a:t>Economics &amp; Finance62</a:t>
            </a:r>
            <a:endParaRPr lang="en-US" dirty="0" smtClean="0">
              <a:effectLst/>
            </a:endParaRPr>
          </a:p>
          <a:p>
            <a:r>
              <a:rPr lang="en-US" dirty="0">
                <a:hlinkClick r:id="rId3"/>
              </a:rPr>
              <a:t>Education &amp; Teacher Training29</a:t>
            </a:r>
            <a:endParaRPr lang="en-US" dirty="0" smtClean="0">
              <a:effectLst/>
            </a:endParaRPr>
          </a:p>
          <a:p>
            <a:r>
              <a:rPr lang="en-US" dirty="0">
                <a:hlinkClick r:id="rId3"/>
              </a:rPr>
              <a:t>Electronics31</a:t>
            </a:r>
            <a:endParaRPr lang="en-US" dirty="0" smtClean="0">
              <a:effectLst/>
            </a:endParaRPr>
          </a:p>
          <a:p>
            <a:r>
              <a:rPr lang="en-US" dirty="0">
                <a:hlinkClick r:id="rId3"/>
              </a:rPr>
              <a:t>Energy &amp; Earth Sciences12</a:t>
            </a:r>
            <a:endParaRPr lang="en-US" dirty="0" smtClean="0">
              <a:effectLst/>
            </a:endParaRPr>
          </a:p>
          <a:p>
            <a:r>
              <a:rPr lang="en-US" dirty="0">
                <a:hlinkClick r:id="rId3"/>
              </a:rPr>
              <a:t>Engineering119</a:t>
            </a:r>
            <a:endParaRPr lang="en-US" dirty="0" smtClean="0">
              <a:effectLst/>
            </a:endParaRPr>
          </a:p>
          <a:p>
            <a:r>
              <a:rPr lang="en-US" dirty="0">
                <a:hlinkClick r:id="rId3"/>
              </a:rPr>
              <a:t>Environmental Studies34</a:t>
            </a:r>
            <a:endParaRPr lang="en-US" dirty="0" smtClean="0">
              <a:effectLst/>
            </a:endParaRPr>
          </a:p>
          <a:p>
            <a:r>
              <a:rPr lang="en-US" dirty="0">
                <a:hlinkClick r:id="rId3"/>
              </a:rPr>
              <a:t>Ethics9</a:t>
            </a:r>
            <a:endParaRPr lang="en-US" dirty="0" smtClean="0">
              <a:effectLst/>
            </a:endParaRPr>
          </a:p>
          <a:p>
            <a:r>
              <a:rPr lang="en-US" dirty="0">
                <a:hlinkClick r:id="rId3"/>
              </a:rPr>
              <a:t>Food &amp; Nutrition14</a:t>
            </a:r>
            <a:endParaRPr lang="en-US" dirty="0" smtClean="0">
              <a:effectLst/>
            </a:endParaRPr>
          </a:p>
          <a:p>
            <a:r>
              <a:rPr lang="en-US" dirty="0">
                <a:hlinkClick r:id="rId3"/>
              </a:rPr>
              <a:t>Health &amp; Safety45</a:t>
            </a:r>
            <a:endParaRPr lang="en-US" dirty="0" smtClean="0">
              <a:effectLst/>
            </a:endParaRPr>
          </a:p>
          <a:p>
            <a:r>
              <a:rPr lang="en-US" dirty="0">
                <a:hlinkClick r:id="rId3"/>
              </a:rPr>
              <a:t>History59</a:t>
            </a:r>
            <a:endParaRPr lang="en-US" dirty="0" smtClean="0">
              <a:effectLst/>
            </a:endParaRPr>
          </a:p>
          <a:p>
            <a:r>
              <a:rPr lang="en-US" dirty="0">
                <a:hlinkClick r:id="rId3"/>
              </a:rPr>
              <a:t>Humanities114</a:t>
            </a:r>
            <a:endParaRPr lang="en-US" dirty="0" smtClean="0">
              <a:effectLst/>
            </a:endParaRPr>
          </a:p>
          <a:p>
            <a:r>
              <a:rPr lang="en-US" dirty="0">
                <a:hlinkClick r:id="rId3"/>
              </a:rPr>
              <a:t>Language11</a:t>
            </a:r>
            <a:endParaRPr lang="en-US" dirty="0" smtClean="0">
              <a:effectLst/>
            </a:endParaRPr>
          </a:p>
          <a:p>
            <a:r>
              <a:rPr lang="en-US" dirty="0">
                <a:hlinkClick r:id="rId3"/>
              </a:rPr>
              <a:t>Law20</a:t>
            </a:r>
            <a:endParaRPr lang="en-US" dirty="0" smtClean="0">
              <a:effectLst/>
            </a:endParaRPr>
          </a:p>
          <a:p>
            <a:r>
              <a:rPr lang="en-US" dirty="0">
                <a:hlinkClick r:id="rId3"/>
              </a:rPr>
              <a:t>Literature50</a:t>
            </a:r>
            <a:endParaRPr lang="en-US" dirty="0" smtClean="0">
              <a:effectLst/>
            </a:endParaRPr>
          </a:p>
          <a:p>
            <a:r>
              <a:rPr lang="en-US" dirty="0">
                <a:hlinkClick r:id="rId3"/>
              </a:rPr>
              <a:t>Math60</a:t>
            </a:r>
            <a:endParaRPr lang="en-US" dirty="0" smtClean="0">
              <a:effectLst/>
            </a:endParaRPr>
          </a:p>
          <a:p>
            <a:r>
              <a:rPr lang="en-US" dirty="0">
                <a:hlinkClick r:id="rId3"/>
              </a:rPr>
              <a:t>Medicine42</a:t>
            </a:r>
            <a:endParaRPr lang="en-US" dirty="0" smtClean="0">
              <a:effectLst/>
            </a:endParaRPr>
          </a:p>
          <a:p>
            <a:r>
              <a:rPr lang="en-US" dirty="0">
                <a:hlinkClick r:id="rId3"/>
              </a:rPr>
              <a:t>Music10</a:t>
            </a:r>
            <a:endParaRPr lang="en-US" dirty="0" smtClean="0">
              <a:effectLst/>
            </a:endParaRPr>
          </a:p>
          <a:p>
            <a:r>
              <a:rPr lang="en-US" dirty="0">
                <a:hlinkClick r:id="rId3"/>
              </a:rPr>
              <a:t>Philosophy &amp; Ethics33</a:t>
            </a:r>
            <a:endParaRPr lang="en-US" dirty="0" smtClean="0">
              <a:effectLst/>
            </a:endParaRPr>
          </a:p>
          <a:p>
            <a:r>
              <a:rPr lang="en-US" dirty="0">
                <a:hlinkClick r:id="rId3"/>
              </a:rPr>
              <a:t>Physics64</a:t>
            </a:r>
            <a:endParaRPr lang="en-US" dirty="0" smtClean="0">
              <a:effectLst/>
            </a:endParaRPr>
          </a:p>
          <a:p>
            <a:r>
              <a:rPr lang="en-US" dirty="0">
                <a:hlinkClick r:id="rId3"/>
              </a:rPr>
              <a:t>Science105</a:t>
            </a:r>
            <a:endParaRPr lang="en-US" dirty="0" smtClean="0">
              <a:effectLst/>
            </a:endParaRPr>
          </a:p>
          <a:p>
            <a:r>
              <a:rPr lang="en-US" dirty="0">
                <a:hlinkClick r:id="rId3"/>
              </a:rPr>
              <a:t>Social Sciences104</a:t>
            </a:r>
            <a:endParaRPr lang="en-US" dirty="0" smtClean="0">
              <a:effectLst/>
            </a:endParaRPr>
          </a:p>
          <a:p>
            <a:r>
              <a:rPr lang="en-US" b="1" dirty="0">
                <a:hlinkClick r:id="rId3"/>
              </a:rPr>
              <a:t>LESS...</a:t>
            </a:r>
            <a:endParaRPr lang="en-US" dirty="0">
              <a:effectLst/>
            </a:endParaRPr>
          </a:p>
        </p:txBody>
      </p:sp>
    </p:spTree>
    <p:extLst>
      <p:ext uri="{BB962C8B-B14F-4D97-AF65-F5344CB8AC3E}">
        <p14:creationId xmlns:p14="http://schemas.microsoft.com/office/powerpoint/2010/main" val="1103401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1306</Words>
  <Application>Microsoft Office PowerPoint</Application>
  <PresentationFormat>On-screen Show (4:3)</PresentationFormat>
  <Paragraphs>242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Online Learning #1</vt:lpstr>
      <vt:lpstr>Some people imagine online learning as:</vt:lpstr>
      <vt:lpstr>Some people imagine online learning as:</vt:lpstr>
      <vt:lpstr>Online learning is more like:</vt:lpstr>
      <vt:lpstr>Two Models </vt:lpstr>
      <vt:lpstr>Traditional Model  Massive Online Open Course also known as:         “Moo-ks”</vt:lpstr>
      <vt:lpstr>Where can you study?</vt:lpstr>
      <vt:lpstr>PowerPoint Presentation</vt:lpstr>
      <vt:lpstr>PowerPoint Presentation</vt:lpstr>
      <vt:lpstr>PowerPoint Presentation</vt:lpstr>
      <vt:lpstr>What can you study?</vt:lpstr>
      <vt:lpstr>PowerPoint Presentation</vt:lpstr>
      <vt:lpstr>Crowd Source Model    also known as: </vt:lpstr>
      <vt:lpstr>PowerPoint Presentation</vt:lpstr>
      <vt:lpstr>PowerPoint Presentation</vt:lpstr>
      <vt:lpstr>PowerPoint Presentation</vt:lpstr>
      <vt:lpstr>PowerPoint Presentation</vt:lpstr>
      <vt:lpstr>Questions?</vt:lpstr>
    </vt:vector>
  </TitlesOfParts>
  <Company>Peoples Resource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Learning</dc:title>
  <dc:creator>pcrc</dc:creator>
  <cp:lastModifiedBy>Mary Blair</cp:lastModifiedBy>
  <cp:revision>23</cp:revision>
  <dcterms:created xsi:type="dcterms:W3CDTF">2015-10-23T15:52:01Z</dcterms:created>
  <dcterms:modified xsi:type="dcterms:W3CDTF">2015-10-26T17:36:29Z</dcterms:modified>
</cp:coreProperties>
</file>