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7" r:id="rId4"/>
    <p:sldId id="258" r:id="rId5"/>
    <p:sldId id="294" r:id="rId6"/>
    <p:sldId id="292" r:id="rId7"/>
    <p:sldId id="259" r:id="rId8"/>
    <p:sldId id="265" r:id="rId9"/>
    <p:sldId id="260" r:id="rId10"/>
    <p:sldId id="264" r:id="rId11"/>
    <p:sldId id="263" r:id="rId12"/>
    <p:sldId id="262" r:id="rId13"/>
    <p:sldId id="261" r:id="rId14"/>
    <p:sldId id="273" r:id="rId15"/>
    <p:sldId id="266" r:id="rId16"/>
    <p:sldId id="274" r:id="rId17"/>
    <p:sldId id="275" r:id="rId18"/>
    <p:sldId id="276" r:id="rId19"/>
    <p:sldId id="279" r:id="rId20"/>
    <p:sldId id="278" r:id="rId21"/>
    <p:sldId id="268" r:id="rId22"/>
    <p:sldId id="269" r:id="rId23"/>
    <p:sldId id="270" r:id="rId24"/>
    <p:sldId id="272" r:id="rId25"/>
    <p:sldId id="271" r:id="rId26"/>
    <p:sldId id="280" r:id="rId27"/>
    <p:sldId id="287" r:id="rId28"/>
    <p:sldId id="289" r:id="rId29"/>
    <p:sldId id="290" r:id="rId30"/>
    <p:sldId id="291" r:id="rId31"/>
    <p:sldId id="288" r:id="rId32"/>
    <p:sldId id="284"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2537C7-6A62-408E-8700-9ABD12F682B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DE1A3-D95D-49C2-AC42-09A468E47B6F}" type="slidenum">
              <a:rPr lang="en-US" smtClean="0"/>
              <a:t>‹#›</a:t>
            </a:fld>
            <a:endParaRPr lang="en-US"/>
          </a:p>
        </p:txBody>
      </p:sp>
    </p:spTree>
    <p:extLst>
      <p:ext uri="{BB962C8B-B14F-4D97-AF65-F5344CB8AC3E}">
        <p14:creationId xmlns:p14="http://schemas.microsoft.com/office/powerpoint/2010/main" val="381589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537C7-6A62-408E-8700-9ABD12F682B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DE1A3-D95D-49C2-AC42-09A468E47B6F}" type="slidenum">
              <a:rPr lang="en-US" smtClean="0"/>
              <a:t>‹#›</a:t>
            </a:fld>
            <a:endParaRPr lang="en-US"/>
          </a:p>
        </p:txBody>
      </p:sp>
    </p:spTree>
    <p:extLst>
      <p:ext uri="{BB962C8B-B14F-4D97-AF65-F5344CB8AC3E}">
        <p14:creationId xmlns:p14="http://schemas.microsoft.com/office/powerpoint/2010/main" val="176495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537C7-6A62-408E-8700-9ABD12F682B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DE1A3-D95D-49C2-AC42-09A468E47B6F}" type="slidenum">
              <a:rPr lang="en-US" smtClean="0"/>
              <a:t>‹#›</a:t>
            </a:fld>
            <a:endParaRPr lang="en-US"/>
          </a:p>
        </p:txBody>
      </p:sp>
    </p:spTree>
    <p:extLst>
      <p:ext uri="{BB962C8B-B14F-4D97-AF65-F5344CB8AC3E}">
        <p14:creationId xmlns:p14="http://schemas.microsoft.com/office/powerpoint/2010/main" val="216220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537C7-6A62-408E-8700-9ABD12F682B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DE1A3-D95D-49C2-AC42-09A468E47B6F}" type="slidenum">
              <a:rPr lang="en-US" smtClean="0"/>
              <a:t>‹#›</a:t>
            </a:fld>
            <a:endParaRPr lang="en-US"/>
          </a:p>
        </p:txBody>
      </p:sp>
    </p:spTree>
    <p:extLst>
      <p:ext uri="{BB962C8B-B14F-4D97-AF65-F5344CB8AC3E}">
        <p14:creationId xmlns:p14="http://schemas.microsoft.com/office/powerpoint/2010/main" val="299260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537C7-6A62-408E-8700-9ABD12F682B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DE1A3-D95D-49C2-AC42-09A468E47B6F}" type="slidenum">
              <a:rPr lang="en-US" smtClean="0"/>
              <a:t>‹#›</a:t>
            </a:fld>
            <a:endParaRPr lang="en-US"/>
          </a:p>
        </p:txBody>
      </p:sp>
    </p:spTree>
    <p:extLst>
      <p:ext uri="{BB962C8B-B14F-4D97-AF65-F5344CB8AC3E}">
        <p14:creationId xmlns:p14="http://schemas.microsoft.com/office/powerpoint/2010/main" val="91991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2537C7-6A62-408E-8700-9ABD12F682B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DE1A3-D95D-49C2-AC42-09A468E47B6F}" type="slidenum">
              <a:rPr lang="en-US" smtClean="0"/>
              <a:t>‹#›</a:t>
            </a:fld>
            <a:endParaRPr lang="en-US"/>
          </a:p>
        </p:txBody>
      </p:sp>
    </p:spTree>
    <p:extLst>
      <p:ext uri="{BB962C8B-B14F-4D97-AF65-F5344CB8AC3E}">
        <p14:creationId xmlns:p14="http://schemas.microsoft.com/office/powerpoint/2010/main" val="64413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2537C7-6A62-408E-8700-9ABD12F682BB}"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DE1A3-D95D-49C2-AC42-09A468E47B6F}" type="slidenum">
              <a:rPr lang="en-US" smtClean="0"/>
              <a:t>‹#›</a:t>
            </a:fld>
            <a:endParaRPr lang="en-US"/>
          </a:p>
        </p:txBody>
      </p:sp>
    </p:spTree>
    <p:extLst>
      <p:ext uri="{BB962C8B-B14F-4D97-AF65-F5344CB8AC3E}">
        <p14:creationId xmlns:p14="http://schemas.microsoft.com/office/powerpoint/2010/main" val="84532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2537C7-6A62-408E-8700-9ABD12F682BB}"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DE1A3-D95D-49C2-AC42-09A468E47B6F}" type="slidenum">
              <a:rPr lang="en-US" smtClean="0"/>
              <a:t>‹#›</a:t>
            </a:fld>
            <a:endParaRPr lang="en-US"/>
          </a:p>
        </p:txBody>
      </p:sp>
    </p:spTree>
    <p:extLst>
      <p:ext uri="{BB962C8B-B14F-4D97-AF65-F5344CB8AC3E}">
        <p14:creationId xmlns:p14="http://schemas.microsoft.com/office/powerpoint/2010/main" val="42369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537C7-6A62-408E-8700-9ABD12F682BB}"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DE1A3-D95D-49C2-AC42-09A468E47B6F}" type="slidenum">
              <a:rPr lang="en-US" smtClean="0"/>
              <a:t>‹#›</a:t>
            </a:fld>
            <a:endParaRPr lang="en-US"/>
          </a:p>
        </p:txBody>
      </p:sp>
    </p:spTree>
    <p:extLst>
      <p:ext uri="{BB962C8B-B14F-4D97-AF65-F5344CB8AC3E}">
        <p14:creationId xmlns:p14="http://schemas.microsoft.com/office/powerpoint/2010/main" val="373349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537C7-6A62-408E-8700-9ABD12F682B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DE1A3-D95D-49C2-AC42-09A468E47B6F}" type="slidenum">
              <a:rPr lang="en-US" smtClean="0"/>
              <a:t>‹#›</a:t>
            </a:fld>
            <a:endParaRPr lang="en-US"/>
          </a:p>
        </p:txBody>
      </p:sp>
    </p:spTree>
    <p:extLst>
      <p:ext uri="{BB962C8B-B14F-4D97-AF65-F5344CB8AC3E}">
        <p14:creationId xmlns:p14="http://schemas.microsoft.com/office/powerpoint/2010/main" val="401959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537C7-6A62-408E-8700-9ABD12F682B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DE1A3-D95D-49C2-AC42-09A468E47B6F}" type="slidenum">
              <a:rPr lang="en-US" smtClean="0"/>
              <a:t>‹#›</a:t>
            </a:fld>
            <a:endParaRPr lang="en-US"/>
          </a:p>
        </p:txBody>
      </p:sp>
    </p:spTree>
    <p:extLst>
      <p:ext uri="{BB962C8B-B14F-4D97-AF65-F5344CB8AC3E}">
        <p14:creationId xmlns:p14="http://schemas.microsoft.com/office/powerpoint/2010/main" val="192523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537C7-6A62-408E-8700-9ABD12F682BB}" type="datetimeFigureOut">
              <a:rPr lang="en-US" smtClean="0"/>
              <a:t>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DE1A3-D95D-49C2-AC42-09A468E47B6F}" type="slidenum">
              <a:rPr lang="en-US" smtClean="0"/>
              <a:t>‹#›</a:t>
            </a:fld>
            <a:endParaRPr lang="en-US"/>
          </a:p>
        </p:txBody>
      </p:sp>
    </p:spTree>
    <p:extLst>
      <p:ext uri="{BB962C8B-B14F-4D97-AF65-F5344CB8AC3E}">
        <p14:creationId xmlns:p14="http://schemas.microsoft.com/office/powerpoint/2010/main" val="37191183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gcflearnfree.org/facebook101/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cflearnfree.org/facebook101/2" TargetMode="External"/><Relationship Id="rId2" Type="http://schemas.openxmlformats.org/officeDocument/2006/relationships/hyperlink" Target="http://www.gcflearnfree.org/facebook101/4"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cflearnfree.org/facebook10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9762" y="2557448"/>
            <a:ext cx="7772400" cy="1470025"/>
          </a:xfrm>
        </p:spPr>
        <p:txBody>
          <a:bodyPr/>
          <a:lstStyle/>
          <a:p>
            <a:r>
              <a:rPr lang="en-US" b="1" dirty="0" smtClean="0"/>
              <a:t>Tech Tuesday: Facebook 101</a:t>
            </a:r>
            <a:endParaRPr lang="en-US" b="1" dirty="0"/>
          </a:p>
        </p:txBody>
      </p:sp>
      <p:sp>
        <p:nvSpPr>
          <p:cNvPr id="3" name="Subtitle 2"/>
          <p:cNvSpPr>
            <a:spLocks noGrp="1"/>
          </p:cNvSpPr>
          <p:nvPr>
            <p:ph type="subTitle" idx="1"/>
          </p:nvPr>
        </p:nvSpPr>
        <p:spPr/>
        <p:txBody>
          <a:bodyPr/>
          <a:lstStyle/>
          <a:p>
            <a:r>
              <a:rPr lang="en-US" dirty="0" smtClean="0"/>
              <a:t>People’s Resource Center</a:t>
            </a:r>
          </a:p>
          <a:p>
            <a:r>
              <a:rPr lang="en-US" dirty="0" smtClean="0"/>
              <a:t>January 26, 2016</a:t>
            </a:r>
            <a:endParaRPr lang="en-US" dirty="0"/>
          </a:p>
        </p:txBody>
      </p:sp>
      <p:pic>
        <p:nvPicPr>
          <p:cNvPr id="1026" name="Picture 2" descr="https://pmcvariety.files.wordpress.com/2013/12/facebook-logo.jpg?w=670&amp;h=377&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93914"/>
            <a:ext cx="4022725" cy="226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5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1000125"/>
            <a:ext cx="7134225"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5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976313"/>
            <a:ext cx="70389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52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981075"/>
            <a:ext cx="70866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31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990600"/>
            <a:ext cx="70961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60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966788"/>
            <a:ext cx="710565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5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957263"/>
            <a:ext cx="710565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7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Facebook sharing work?</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dirty="0" smtClean="0"/>
              <a:t>Facebook </a:t>
            </a:r>
            <a:r>
              <a:rPr lang="en-US" dirty="0"/>
              <a:t>allows you to send messages and post status updates to keep in touch with your friends and family. </a:t>
            </a:r>
            <a:endParaRPr lang="en-US" dirty="0" smtClean="0"/>
          </a:p>
          <a:p>
            <a:pPr fontAlgn="base"/>
            <a:r>
              <a:rPr lang="en-US" dirty="0" smtClean="0"/>
              <a:t>You </a:t>
            </a:r>
            <a:r>
              <a:rPr lang="en-US" dirty="0"/>
              <a:t>can also share different types of content such as photos, links, and more. </a:t>
            </a:r>
            <a:endParaRPr lang="en-US" dirty="0" smtClean="0"/>
          </a:p>
          <a:p>
            <a:pPr lvl="1" fontAlgn="base"/>
            <a:r>
              <a:rPr lang="en-US" dirty="0" smtClean="0"/>
              <a:t>Unlike </a:t>
            </a:r>
            <a:r>
              <a:rPr lang="en-US" dirty="0"/>
              <a:t>email or instant messaging, which are relatively private, the things you share on Facebook are more public, which means they'll usually be seen by lots of other people.</a:t>
            </a:r>
          </a:p>
          <a:p>
            <a:pPr fontAlgn="base"/>
            <a:r>
              <a:rPr lang="en-US" dirty="0"/>
              <a:t>While Facebook offers privacy tools to help you limit who can see the things you share, it's important to understand that Facebook is designed to be more open and social than traditional communication tools. </a:t>
            </a:r>
            <a:r>
              <a:rPr lang="en-US" b="1" dirty="0">
                <a:hlinkClick r:id="rId2"/>
              </a:rPr>
              <a:t/>
            </a:r>
            <a:br>
              <a:rPr lang="en-US" b="1" dirty="0">
                <a:hlinkClick r:id="rId2"/>
              </a:rPr>
            </a:br>
            <a:endParaRPr lang="en-US" dirty="0"/>
          </a:p>
        </p:txBody>
      </p:sp>
    </p:spTree>
    <p:extLst>
      <p:ext uri="{BB962C8B-B14F-4D97-AF65-F5344CB8AC3E}">
        <p14:creationId xmlns:p14="http://schemas.microsoft.com/office/powerpoint/2010/main" val="267859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Facebook privacy important?</a:t>
            </a:r>
            <a:endParaRPr lang="en-US" dirty="0"/>
          </a:p>
        </p:txBody>
      </p:sp>
      <p:sp>
        <p:nvSpPr>
          <p:cNvPr id="3" name="Content Placeholder 2"/>
          <p:cNvSpPr>
            <a:spLocks noGrp="1"/>
          </p:cNvSpPr>
          <p:nvPr>
            <p:ph idx="1"/>
          </p:nvPr>
        </p:nvSpPr>
        <p:spPr/>
        <p:txBody>
          <a:bodyPr>
            <a:normAutofit fontScale="55000" lnSpcReduction="20000"/>
          </a:bodyPr>
          <a:lstStyle/>
          <a:p>
            <a:pPr fontAlgn="base"/>
            <a:r>
              <a:rPr lang="en-US" dirty="0" smtClean="0"/>
              <a:t>Video Link: </a:t>
            </a:r>
            <a:r>
              <a:rPr lang="en-US" dirty="0" smtClean="0">
                <a:hlinkClick r:id="rId2"/>
              </a:rPr>
              <a:t>http://www.gcflearnfree.org/facebook101/4</a:t>
            </a:r>
            <a:r>
              <a:rPr lang="en-US" dirty="0" smtClean="0"/>
              <a:t> </a:t>
            </a:r>
            <a:endParaRPr lang="en-US" dirty="0"/>
          </a:p>
          <a:p>
            <a:pPr fontAlgn="base"/>
            <a:r>
              <a:rPr lang="en-US" dirty="0"/>
              <a:t>If you choose to share things </a:t>
            </a:r>
            <a:r>
              <a:rPr lang="en-US" b="1" dirty="0"/>
              <a:t>publicly </a:t>
            </a:r>
            <a:r>
              <a:rPr lang="en-US" dirty="0"/>
              <a:t>on Facebook,</a:t>
            </a:r>
            <a:r>
              <a:rPr lang="en-US" b="1" dirty="0"/>
              <a:t> </a:t>
            </a:r>
            <a:r>
              <a:rPr lang="en-US" dirty="0"/>
              <a:t>anyone with an account will be able to find and view your Facebook information, posts, and activity. This could impact your privacy in a variety of ways. For example:</a:t>
            </a:r>
          </a:p>
          <a:p>
            <a:pPr lvl="1" fontAlgn="base"/>
            <a:r>
              <a:rPr lang="en-US" dirty="0"/>
              <a:t>You could be </a:t>
            </a:r>
            <a:r>
              <a:rPr lang="en-US" b="1" dirty="0"/>
              <a:t>sharing personal information</a:t>
            </a:r>
            <a:r>
              <a:rPr lang="en-US" dirty="0"/>
              <a:t> you’d rather keep private, such as your birth date and address.</a:t>
            </a:r>
          </a:p>
          <a:p>
            <a:pPr lvl="1" fontAlgn="base"/>
            <a:r>
              <a:rPr lang="en-US" dirty="0"/>
              <a:t>Anything you post, such as photos, comments, and status updates, will be </a:t>
            </a:r>
            <a:r>
              <a:rPr lang="en-US" b="1" dirty="0"/>
              <a:t>visible to people you don’t know</a:t>
            </a:r>
            <a:r>
              <a:rPr lang="en-US" dirty="0"/>
              <a:t>.</a:t>
            </a:r>
          </a:p>
          <a:p>
            <a:pPr lvl="1" fontAlgn="base"/>
            <a:r>
              <a:rPr lang="en-US" b="1" dirty="0"/>
              <a:t>Embarrassing or unflattering posts</a:t>
            </a:r>
            <a:r>
              <a:rPr lang="en-US" dirty="0"/>
              <a:t> could negatively affect your personal and professional reputation.</a:t>
            </a:r>
          </a:p>
          <a:p>
            <a:pPr lvl="1" fontAlgn="base"/>
            <a:r>
              <a:rPr lang="en-US" dirty="0"/>
              <a:t>Third-party websites and applications can </a:t>
            </a:r>
            <a:r>
              <a:rPr lang="en-US" b="1" dirty="0"/>
              <a:t>access and share information</a:t>
            </a:r>
            <a:r>
              <a:rPr lang="en-US" dirty="0"/>
              <a:t> from your Facebook account.</a:t>
            </a:r>
          </a:p>
          <a:p>
            <a:pPr fontAlgn="base"/>
            <a:r>
              <a:rPr lang="en-US" dirty="0"/>
              <a:t>Understanding basic privacy settings</a:t>
            </a:r>
          </a:p>
          <a:p>
            <a:pPr lvl="1" fontAlgn="base"/>
            <a:r>
              <a:rPr lang="en-US" dirty="0"/>
              <a:t>Whenever you share something on Facebook, you can choose who you'll share with. In the infographic below, you can see the most common sharing options, including </a:t>
            </a:r>
            <a:r>
              <a:rPr lang="en-US" b="1" dirty="0"/>
              <a:t>Only me</a:t>
            </a:r>
            <a:r>
              <a:rPr lang="en-US" dirty="0"/>
              <a:t>, </a:t>
            </a:r>
            <a:r>
              <a:rPr lang="en-US" b="1" dirty="0"/>
              <a:t>Lists</a:t>
            </a:r>
            <a:r>
              <a:rPr lang="en-US" dirty="0"/>
              <a:t>, </a:t>
            </a:r>
            <a:r>
              <a:rPr lang="en-US" b="1" dirty="0"/>
              <a:t>Friends</a:t>
            </a:r>
            <a:r>
              <a:rPr lang="en-US" dirty="0"/>
              <a:t>, and </a:t>
            </a:r>
            <a:r>
              <a:rPr lang="en-US" b="1" dirty="0"/>
              <a:t>Public</a:t>
            </a:r>
            <a:r>
              <a:rPr lang="en-US" dirty="0" smtClean="0"/>
              <a:t>.</a:t>
            </a:r>
            <a:r>
              <a:rPr lang="en-US" b="1" dirty="0">
                <a:hlinkClick r:id="rId3"/>
              </a:rPr>
              <a:t/>
            </a:r>
            <a:br>
              <a:rPr lang="en-US" b="1" dirty="0">
                <a:hlinkClick r:id="rId3"/>
              </a:rPr>
            </a:br>
            <a:endParaRPr lang="en-US" dirty="0"/>
          </a:p>
        </p:txBody>
      </p:sp>
      <p:pic>
        <p:nvPicPr>
          <p:cNvPr id="35842" name="Picture 2" descr="http://www.laptopmag.com/images/wp/purch-api/incontent/2013/01/socialprivacy_facebook-S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181600"/>
            <a:ext cx="3076575" cy="136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70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Facebook Privacy</a:t>
            </a:r>
            <a:endParaRPr lang="en-US" dirty="0"/>
          </a:p>
        </p:txBody>
      </p:sp>
      <p:sp>
        <p:nvSpPr>
          <p:cNvPr id="3" name="Content Placeholder 2"/>
          <p:cNvSpPr>
            <a:spLocks noGrp="1"/>
          </p:cNvSpPr>
          <p:nvPr>
            <p:ph idx="1"/>
          </p:nvPr>
        </p:nvSpPr>
        <p:spPr>
          <a:xfrm>
            <a:off x="457200" y="1143000"/>
            <a:ext cx="8243888" cy="1295400"/>
          </a:xfrm>
        </p:spPr>
        <p:txBody>
          <a:bodyPr>
            <a:normAutofit fontScale="70000" lnSpcReduction="20000"/>
          </a:bodyPr>
          <a:lstStyle/>
          <a:p>
            <a:pPr lvl="1" fontAlgn="base"/>
            <a:r>
              <a:rPr lang="en-US" dirty="0" smtClean="0"/>
              <a:t>Whenever you share something on Facebook, you can choose who you'll share with. In the infographic below, you can see the most common sharing options, including </a:t>
            </a:r>
            <a:r>
              <a:rPr lang="en-US" b="1" dirty="0" smtClean="0"/>
              <a:t>Only me</a:t>
            </a:r>
            <a:r>
              <a:rPr lang="en-US" dirty="0" smtClean="0"/>
              <a:t>, </a:t>
            </a:r>
            <a:r>
              <a:rPr lang="en-US" b="1" dirty="0" smtClean="0"/>
              <a:t>Lists</a:t>
            </a:r>
            <a:r>
              <a:rPr lang="en-US" dirty="0" smtClean="0"/>
              <a:t>, </a:t>
            </a:r>
            <a:r>
              <a:rPr lang="en-US" b="1" dirty="0" smtClean="0"/>
              <a:t>Friends</a:t>
            </a:r>
            <a:r>
              <a:rPr lang="en-US" dirty="0" smtClean="0"/>
              <a:t>, and </a:t>
            </a:r>
            <a:r>
              <a:rPr lang="en-US" b="1" dirty="0" smtClean="0"/>
              <a:t>Public</a:t>
            </a:r>
            <a:r>
              <a:rPr lang="en-US" dirty="0" smtClean="0"/>
              <a:t>.</a:t>
            </a:r>
            <a:r>
              <a:rPr lang="en-US" b="1" dirty="0">
                <a:hlinkClick r:id="rId2"/>
              </a:rPr>
              <a:t/>
            </a:r>
            <a:br>
              <a:rPr lang="en-US" b="1" dirty="0">
                <a:hlinkClick r:id="rId2"/>
              </a:rPr>
            </a:b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415088" cy="438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4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normAutofit/>
          </a:bodyPr>
          <a:lstStyle/>
          <a:p>
            <a:pPr fontAlgn="base"/>
            <a:r>
              <a:rPr lang="en-US" dirty="0" smtClean="0"/>
              <a:t>Go to </a:t>
            </a:r>
            <a:r>
              <a:rPr lang="en-US" dirty="0" smtClean="0">
                <a:hlinkClick r:id="rId2"/>
              </a:rPr>
              <a:t>www.facebook.com</a:t>
            </a:r>
            <a:endParaRPr lang="en-US" dirty="0" smtClean="0"/>
          </a:p>
          <a:p>
            <a:pPr fontAlgn="base"/>
            <a:r>
              <a:rPr lang="en-US" dirty="0" smtClean="0"/>
              <a:t>Complete the form</a:t>
            </a:r>
          </a:p>
          <a:p>
            <a:pPr lvl="1" fontAlgn="base"/>
            <a:r>
              <a:rPr lang="en-US" dirty="0" smtClean="0"/>
              <a:t>You will need to provide:</a:t>
            </a:r>
          </a:p>
          <a:p>
            <a:pPr lvl="2" fontAlgn="base"/>
            <a:r>
              <a:rPr lang="en-US" dirty="0" smtClean="0"/>
              <a:t>First Name</a:t>
            </a:r>
          </a:p>
          <a:p>
            <a:pPr lvl="2" fontAlgn="base"/>
            <a:r>
              <a:rPr lang="en-US" dirty="0" smtClean="0"/>
              <a:t>Last Name</a:t>
            </a:r>
          </a:p>
          <a:p>
            <a:pPr lvl="2" fontAlgn="base"/>
            <a:r>
              <a:rPr lang="en-US" dirty="0" smtClean="0"/>
              <a:t>Email Address or Cell Phone</a:t>
            </a:r>
          </a:p>
          <a:p>
            <a:pPr lvl="2" fontAlgn="base"/>
            <a:r>
              <a:rPr lang="en-US" dirty="0" smtClean="0"/>
              <a:t>Password (Make this a good one)</a:t>
            </a:r>
          </a:p>
          <a:p>
            <a:pPr lvl="2" fontAlgn="base"/>
            <a:r>
              <a:rPr lang="en-US" dirty="0" smtClean="0"/>
              <a:t>Male/Female</a:t>
            </a:r>
          </a:p>
          <a:p>
            <a:pPr lvl="2" fontAlgn="base"/>
            <a:r>
              <a:rPr lang="en-US" dirty="0" smtClean="0"/>
              <a:t>Birthdate</a:t>
            </a:r>
            <a:endParaRPr lang="en-US" dirty="0"/>
          </a:p>
        </p:txBody>
      </p:sp>
    </p:spTree>
    <p:extLst>
      <p:ext uri="{BB962C8B-B14F-4D97-AF65-F5344CB8AC3E}">
        <p14:creationId xmlns:p14="http://schemas.microsoft.com/office/powerpoint/2010/main" val="371011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Facebook?</a:t>
            </a:r>
            <a:endParaRPr lang="en-US" dirty="0"/>
          </a:p>
        </p:txBody>
      </p:sp>
      <p:sp>
        <p:nvSpPr>
          <p:cNvPr id="3" name="Content Placeholder 2"/>
          <p:cNvSpPr>
            <a:spLocks noGrp="1"/>
          </p:cNvSpPr>
          <p:nvPr>
            <p:ph idx="1"/>
          </p:nvPr>
        </p:nvSpPr>
        <p:spPr/>
        <p:txBody>
          <a:bodyPr>
            <a:normAutofit/>
          </a:bodyPr>
          <a:lstStyle/>
          <a:p>
            <a:pPr fontAlgn="base"/>
            <a:r>
              <a:rPr lang="en-US" dirty="0" smtClean="0"/>
              <a:t>Facebook </a:t>
            </a:r>
            <a:r>
              <a:rPr lang="en-US" dirty="0"/>
              <a:t>is a</a:t>
            </a:r>
            <a:r>
              <a:rPr lang="en-US" b="1" dirty="0"/>
              <a:t> social networking website </a:t>
            </a:r>
            <a:r>
              <a:rPr lang="en-US" dirty="0"/>
              <a:t>that makes it easy for you to</a:t>
            </a:r>
            <a:r>
              <a:rPr lang="en-US" b="1" dirty="0"/>
              <a:t> connect and share</a:t>
            </a:r>
            <a:r>
              <a:rPr lang="en-US" dirty="0"/>
              <a:t> with your family and friends online. </a:t>
            </a:r>
            <a:endParaRPr lang="en-US" dirty="0" smtClean="0"/>
          </a:p>
          <a:p>
            <a:pPr fontAlgn="base"/>
            <a:r>
              <a:rPr lang="en-US" dirty="0" smtClean="0"/>
              <a:t>Today</a:t>
            </a:r>
            <a:r>
              <a:rPr lang="en-US" dirty="0"/>
              <a:t>, Facebook is the world's largest social network, with </a:t>
            </a:r>
            <a:r>
              <a:rPr lang="en-US" b="1" dirty="0"/>
              <a:t>more than</a:t>
            </a:r>
            <a:r>
              <a:rPr lang="en-US" dirty="0"/>
              <a:t> </a:t>
            </a:r>
            <a:r>
              <a:rPr lang="en-US" b="1" dirty="0"/>
              <a:t>1 billion users </a:t>
            </a:r>
            <a:r>
              <a:rPr lang="en-US" dirty="0"/>
              <a:t>worldwide</a:t>
            </a:r>
            <a:r>
              <a:rPr lang="en-US" dirty="0" smtClean="0"/>
              <a:t>.</a:t>
            </a:r>
            <a:endParaRPr lang="en-US" dirty="0"/>
          </a:p>
        </p:txBody>
      </p:sp>
      <p:pic>
        <p:nvPicPr>
          <p:cNvPr id="31746" name="Picture 2" descr="https://www.thesocialsavior.com/wp-content/uploads/2014/12/46366a4dca85a44b_640_facebook-a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90698"/>
            <a:ext cx="3432175" cy="225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2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Current Connections</a:t>
            </a:r>
            <a:endParaRPr lang="en-US" dirty="0"/>
          </a:p>
        </p:txBody>
      </p:sp>
      <p:sp>
        <p:nvSpPr>
          <p:cNvPr id="3" name="Content Placeholder 2"/>
          <p:cNvSpPr>
            <a:spLocks noGrp="1"/>
          </p:cNvSpPr>
          <p:nvPr>
            <p:ph idx="1"/>
          </p:nvPr>
        </p:nvSpPr>
        <p:spPr/>
        <p:txBody>
          <a:bodyPr>
            <a:normAutofit/>
          </a:bodyPr>
          <a:lstStyle/>
          <a:p>
            <a:pPr fontAlgn="base"/>
            <a:r>
              <a:rPr lang="en-US" dirty="0" smtClean="0"/>
              <a:t>After you setup your account, you will be asked to confirm your account through your email. Then, you will be prompted to connect with your friends that you might already have in your email contacts. </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837" y="4191000"/>
            <a:ext cx="41243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41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7010821"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274638"/>
            <a:ext cx="8229600" cy="1143000"/>
          </a:xfrm>
        </p:spPr>
        <p:txBody>
          <a:bodyPr/>
          <a:lstStyle/>
          <a:p>
            <a:r>
              <a:rPr lang="en-US" dirty="0" smtClean="0"/>
              <a:t>Connecting: Current Contacts</a:t>
            </a:r>
            <a:endParaRPr lang="en-US" dirty="0"/>
          </a:p>
        </p:txBody>
      </p:sp>
    </p:spTree>
    <p:extLst>
      <p:ext uri="{BB962C8B-B14F-4D97-AF65-F5344CB8AC3E}">
        <p14:creationId xmlns:p14="http://schemas.microsoft.com/office/powerpoint/2010/main" val="272787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582185" cy="478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274638"/>
            <a:ext cx="8229600" cy="1143000"/>
          </a:xfrm>
        </p:spPr>
        <p:txBody>
          <a:bodyPr/>
          <a:lstStyle/>
          <a:p>
            <a:r>
              <a:rPr lang="en-US" dirty="0" smtClean="0"/>
              <a:t>Connecting: Privacy</a:t>
            </a:r>
            <a:endParaRPr lang="en-US" dirty="0"/>
          </a:p>
        </p:txBody>
      </p:sp>
    </p:spTree>
    <p:extLst>
      <p:ext uri="{BB962C8B-B14F-4D97-AF65-F5344CB8AC3E}">
        <p14:creationId xmlns:p14="http://schemas.microsoft.com/office/powerpoint/2010/main" val="425252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19" y="1371600"/>
            <a:ext cx="8151690" cy="426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274638"/>
            <a:ext cx="8229600" cy="1143000"/>
          </a:xfrm>
        </p:spPr>
        <p:txBody>
          <a:bodyPr/>
          <a:lstStyle/>
          <a:p>
            <a:r>
              <a:rPr lang="en-US" dirty="0" smtClean="0"/>
              <a:t>Connecting: Profile Photo</a:t>
            </a:r>
            <a:endParaRPr lang="en-US" dirty="0"/>
          </a:p>
        </p:txBody>
      </p:sp>
    </p:spTree>
    <p:extLst>
      <p:ext uri="{BB962C8B-B14F-4D97-AF65-F5344CB8AC3E}">
        <p14:creationId xmlns:p14="http://schemas.microsoft.com/office/powerpoint/2010/main" val="19099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647024" cy="306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274638"/>
            <a:ext cx="8229600" cy="1143000"/>
          </a:xfrm>
        </p:spPr>
        <p:txBody>
          <a:bodyPr/>
          <a:lstStyle/>
          <a:p>
            <a:r>
              <a:rPr lang="en-US" dirty="0" smtClean="0"/>
              <a:t>Connecting: Profile Info</a:t>
            </a:r>
            <a:endParaRPr lang="en-US" dirty="0"/>
          </a:p>
        </p:txBody>
      </p:sp>
    </p:spTree>
    <p:extLst>
      <p:ext uri="{BB962C8B-B14F-4D97-AF65-F5344CB8AC3E}">
        <p14:creationId xmlns:p14="http://schemas.microsoft.com/office/powerpoint/2010/main" val="203587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79914"/>
            <a:ext cx="8123882" cy="160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274638"/>
            <a:ext cx="8229600" cy="1143000"/>
          </a:xfrm>
        </p:spPr>
        <p:txBody>
          <a:bodyPr/>
          <a:lstStyle/>
          <a:p>
            <a:r>
              <a:rPr lang="en-US" dirty="0" smtClean="0"/>
              <a:t>Connecting: Find Friends</a:t>
            </a:r>
            <a:endParaRPr lang="en-US" dirty="0"/>
          </a:p>
        </p:txBody>
      </p:sp>
    </p:spTree>
    <p:extLst>
      <p:ext uri="{BB962C8B-B14F-4D97-AF65-F5344CB8AC3E}">
        <p14:creationId xmlns:p14="http://schemas.microsoft.com/office/powerpoint/2010/main" val="297194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dirty="0" smtClean="0"/>
              <a:t>Hands On – Navigation Bar</a:t>
            </a:r>
            <a:endParaRPr lang="en-US" dirty="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8392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47360"/>
          <a:stretch/>
        </p:blipFill>
        <p:spPr bwMode="auto">
          <a:xfrm>
            <a:off x="1295400" y="3039637"/>
            <a:ext cx="7011076"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8154" r="-265"/>
          <a:stretch/>
        </p:blipFill>
        <p:spPr bwMode="auto">
          <a:xfrm>
            <a:off x="1170878" y="4214232"/>
            <a:ext cx="721112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33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dirty="0" smtClean="0"/>
              <a:t>Hands On – Homepage</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562725" cy="52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8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1" y="274638"/>
            <a:ext cx="8458200" cy="1143000"/>
          </a:xfrm>
        </p:spPr>
        <p:txBody>
          <a:bodyPr>
            <a:normAutofit/>
          </a:bodyPr>
          <a:lstStyle/>
          <a:p>
            <a:r>
              <a:rPr lang="en-US" dirty="0" smtClean="0"/>
              <a:t>Hands On – Find Friends</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676400"/>
            <a:ext cx="2026509" cy="485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09675"/>
            <a:ext cx="92964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59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1" y="274638"/>
            <a:ext cx="8458200" cy="1143000"/>
          </a:xfrm>
        </p:spPr>
        <p:txBody>
          <a:bodyPr>
            <a:normAutofit/>
          </a:bodyPr>
          <a:lstStyle/>
          <a:p>
            <a:r>
              <a:rPr lang="en-US" dirty="0" smtClean="0"/>
              <a:t>Hands On – Messages</a:t>
            </a:r>
            <a:endParaRPr lang="en-US"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09675"/>
            <a:ext cx="92964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993" y="1854653"/>
            <a:ext cx="3148013" cy="393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06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781800" cy="1143000"/>
          </a:xfrm>
        </p:spPr>
        <p:txBody>
          <a:bodyPr/>
          <a:lstStyle/>
          <a:p>
            <a:pPr algn="l"/>
            <a:r>
              <a:rPr lang="en-US" dirty="0" smtClean="0"/>
              <a:t>Facebook Definitions</a:t>
            </a:r>
            <a:endParaRPr lang="en-US" dirty="0"/>
          </a:p>
        </p:txBody>
      </p:sp>
      <p:sp>
        <p:nvSpPr>
          <p:cNvPr id="3" name="Content Placeholder 2"/>
          <p:cNvSpPr>
            <a:spLocks noGrp="1"/>
          </p:cNvSpPr>
          <p:nvPr>
            <p:ph idx="1"/>
          </p:nvPr>
        </p:nvSpPr>
        <p:spPr>
          <a:xfrm>
            <a:off x="304800" y="2057400"/>
            <a:ext cx="8229600" cy="4953000"/>
          </a:xfrm>
        </p:spPr>
        <p:txBody>
          <a:bodyPr>
            <a:noAutofit/>
          </a:bodyPr>
          <a:lstStyle/>
          <a:p>
            <a:pPr fontAlgn="base"/>
            <a:r>
              <a:rPr lang="en-US" sz="1200" b="1" dirty="0" smtClean="0"/>
              <a:t>Comment - </a:t>
            </a:r>
            <a:r>
              <a:rPr lang="en-US" sz="1200" dirty="0" smtClean="0"/>
              <a:t>Whenever your friends share on Facebook, you can leave a comment about their posts.</a:t>
            </a:r>
          </a:p>
          <a:p>
            <a:pPr fontAlgn="base"/>
            <a:r>
              <a:rPr lang="en-US" sz="1200" b="1" dirty="0" smtClean="0"/>
              <a:t>Friend - </a:t>
            </a:r>
            <a:r>
              <a:rPr lang="en-US" sz="1200" dirty="0"/>
              <a:t>You can add people you know as </a:t>
            </a:r>
            <a:r>
              <a:rPr lang="en-US" sz="1200" dirty="0" smtClean="0"/>
              <a:t>friends on </a:t>
            </a:r>
            <a:r>
              <a:rPr lang="en-US" sz="1200" dirty="0"/>
              <a:t>Facebook. Your friends will see the things you share, such as status updates or </a:t>
            </a:r>
            <a:r>
              <a:rPr lang="en-US" sz="1200" dirty="0" smtClean="0"/>
              <a:t>photos. Friends </a:t>
            </a:r>
            <a:r>
              <a:rPr lang="en-US" sz="1200" dirty="0"/>
              <a:t>will also be able to view your profile information and share things on your Timeline</a:t>
            </a:r>
            <a:r>
              <a:rPr lang="en-US" sz="1200" dirty="0" smtClean="0"/>
              <a:t>.</a:t>
            </a:r>
          </a:p>
          <a:p>
            <a:pPr fontAlgn="base"/>
            <a:r>
              <a:rPr lang="en-US" sz="1200" b="1" dirty="0" smtClean="0"/>
              <a:t>Like - </a:t>
            </a:r>
            <a:r>
              <a:rPr lang="en-US" sz="1200" dirty="0" smtClean="0"/>
              <a:t>Whenever your friends share something on Facebook, you can choose to like the post. This is just a simple way of showing your friends that you enjoyed what they shared. You can also like the Facebook Page for certain businesses and organizations to receive updates about them in your News Feed.</a:t>
            </a:r>
            <a:endParaRPr lang="en-US" sz="1200" dirty="0"/>
          </a:p>
          <a:p>
            <a:pPr fontAlgn="base"/>
            <a:r>
              <a:rPr lang="en-US" sz="1200" b="1" dirty="0" smtClean="0"/>
              <a:t>News Feed - </a:t>
            </a:r>
            <a:r>
              <a:rPr lang="en-US" sz="1200" dirty="0" smtClean="0"/>
              <a:t>The News feed is a stream of updates from your friends and any Facebook Pages you follow. This is where You'll probably spend most of your time on Facebook, since it's where you can view and comment on what's happening with all of your friends.</a:t>
            </a:r>
          </a:p>
          <a:p>
            <a:pPr fontAlgn="base"/>
            <a:r>
              <a:rPr lang="en-US" sz="1200" b="1" dirty="0" smtClean="0"/>
              <a:t>Notifications - </a:t>
            </a:r>
            <a:r>
              <a:rPr lang="en-US" sz="1200" dirty="0"/>
              <a:t>You'll receive a notification in an email message and on your Home page whenever someone interacts with you on </a:t>
            </a:r>
            <a:r>
              <a:rPr lang="en-US" sz="1200" dirty="0" smtClean="0"/>
              <a:t>Facebook. For </a:t>
            </a:r>
            <a:r>
              <a:rPr lang="en-US" sz="1200" dirty="0"/>
              <a:t>example, you'll be notified when someone adds you as a friend, likes or comments on something you've shared, or sends you a private message</a:t>
            </a:r>
            <a:r>
              <a:rPr lang="en-US" sz="1200" dirty="0" smtClean="0"/>
              <a:t>.</a:t>
            </a:r>
          </a:p>
          <a:p>
            <a:pPr fontAlgn="base"/>
            <a:r>
              <a:rPr lang="en-US" sz="1200" b="1" dirty="0" smtClean="0"/>
              <a:t>Status Updates - </a:t>
            </a:r>
            <a:r>
              <a:rPr lang="en-US" sz="1200" dirty="0" smtClean="0"/>
              <a:t>One of the most common things people share on Facebook are status updates—short, text-based posts that your friends can see and comment on. You can also post other things, like photos, videos, links, and more. Your friends will be able to see your posts on their News feeds, and the things you share will also be posted to your Timeline.</a:t>
            </a:r>
          </a:p>
          <a:p>
            <a:pPr fontAlgn="base"/>
            <a:r>
              <a:rPr lang="en-US" sz="1200" b="1" dirty="0" smtClean="0"/>
              <a:t>Tag - </a:t>
            </a:r>
            <a:r>
              <a:rPr lang="en-US" sz="1200" dirty="0" smtClean="0"/>
              <a:t>Friends </a:t>
            </a:r>
            <a:r>
              <a:rPr lang="en-US" sz="1200" dirty="0"/>
              <a:t>can tag you in photos and posts they share on Facebook. Posts you're tagged in will appear on your Timeline</a:t>
            </a:r>
            <a:r>
              <a:rPr lang="en-US" sz="1200" dirty="0" smtClean="0"/>
              <a:t>.</a:t>
            </a:r>
          </a:p>
          <a:p>
            <a:pPr fontAlgn="base"/>
            <a:r>
              <a:rPr lang="en-US" sz="1200" b="1" dirty="0" smtClean="0"/>
              <a:t>Timeline - </a:t>
            </a:r>
            <a:r>
              <a:rPr lang="en-US" sz="1200" dirty="0"/>
              <a:t>Also known as your profile page, the Timeline is where You'll share information about yourself on Facebook. For example, it's where You'll post your profile picture, share basic information about yourself, and </a:t>
            </a:r>
            <a:r>
              <a:rPr lang="en-US" sz="1200" dirty="0" smtClean="0"/>
              <a:t>more. Whenever </a:t>
            </a:r>
            <a:r>
              <a:rPr lang="en-US" sz="1200" dirty="0"/>
              <a:t>you share something on Facebook, it will appear on your Timeline, as well as your friends' News </a:t>
            </a:r>
            <a:r>
              <a:rPr lang="en-US" sz="1200" dirty="0" smtClean="0"/>
              <a:t>Feeds.</a:t>
            </a:r>
            <a:endParaRPr lang="en-US" sz="1200" dirty="0"/>
          </a:p>
        </p:txBody>
      </p:sp>
      <p:pic>
        <p:nvPicPr>
          <p:cNvPr id="25602" name="Picture 2" descr="http://askthevaledictorian.files.wordpress.com/2014/04/sig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680" y="18369"/>
            <a:ext cx="3669305" cy="226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16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1" y="274638"/>
            <a:ext cx="8458200" cy="1143000"/>
          </a:xfrm>
        </p:spPr>
        <p:txBody>
          <a:bodyPr>
            <a:normAutofit/>
          </a:bodyPr>
          <a:lstStyle/>
          <a:p>
            <a:r>
              <a:rPr lang="en-US" dirty="0" smtClean="0"/>
              <a:t>Hands On – Notifications</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1219200"/>
            <a:ext cx="9296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838" y="1828800"/>
            <a:ext cx="3061409"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88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dirty="0" smtClean="0"/>
              <a:t>Hands On – Your Profile! </a:t>
            </a:r>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200243"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35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dirty="0" smtClean="0"/>
              <a:t>Hands On – Updating Your Status</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820765" cy="22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44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dirty="0" smtClean="0"/>
              <a:t>Hands On – Your Timeline</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8001000" cy="470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90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Facebook?</a:t>
            </a:r>
            <a:endParaRPr lang="en-US" dirty="0"/>
          </a:p>
        </p:txBody>
      </p:sp>
      <p:sp>
        <p:nvSpPr>
          <p:cNvPr id="3" name="Content Placeholder 2"/>
          <p:cNvSpPr>
            <a:spLocks noGrp="1"/>
          </p:cNvSpPr>
          <p:nvPr>
            <p:ph idx="1"/>
          </p:nvPr>
        </p:nvSpPr>
        <p:spPr>
          <a:xfrm>
            <a:off x="457200" y="1600201"/>
            <a:ext cx="8229600" cy="2743199"/>
          </a:xfrm>
        </p:spPr>
        <p:txBody>
          <a:bodyPr>
            <a:normAutofit fontScale="85000" lnSpcReduction="20000"/>
          </a:bodyPr>
          <a:lstStyle/>
          <a:p>
            <a:pPr fontAlgn="base"/>
            <a:r>
              <a:rPr lang="en-US" dirty="0" smtClean="0"/>
              <a:t>Facebook is unique in its ability to </a:t>
            </a:r>
            <a:r>
              <a:rPr lang="en-US" b="1" dirty="0" smtClean="0"/>
              <a:t>connect and share</a:t>
            </a:r>
            <a:r>
              <a:rPr lang="en-US" dirty="0" smtClean="0"/>
              <a:t> with the people you care about at the same time.</a:t>
            </a:r>
          </a:p>
          <a:p>
            <a:pPr fontAlgn="base"/>
            <a:r>
              <a:rPr lang="en-US" dirty="0" smtClean="0"/>
              <a:t>Facebook is so popular, other websites have worked to </a:t>
            </a:r>
            <a:r>
              <a:rPr lang="en-US" b="1" dirty="0" smtClean="0"/>
              <a:t>integrate Facebook</a:t>
            </a:r>
            <a:r>
              <a:rPr lang="en-US" dirty="0" smtClean="0"/>
              <a:t>. This means you can use a single Facebook account to sign in to different services across the Web.</a:t>
            </a:r>
            <a:endParaRPr lang="en-US" dirty="0"/>
          </a:p>
        </p:txBody>
      </p:sp>
      <p:pic>
        <p:nvPicPr>
          <p:cNvPr id="33794" name="Picture 2" descr="http://dvm8run94lq3.cloudfront.net/wp-content/uploads/2015/04/Screen-Shot-2015-04-14-at-11.14.58-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036" y="4027714"/>
            <a:ext cx="5698364"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8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5mins.org/wp-content/uploads/2013/07/facebook-real-history-and-fac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808121"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4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www.npengage.com/wp-content/uploads/2011/07/facebook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541" y="0"/>
            <a:ext cx="51906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1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72" t="15112" r="24584" b="24000"/>
          <a:stretch/>
        </p:blipFill>
        <p:spPr bwMode="auto">
          <a:xfrm>
            <a:off x="304800" y="228600"/>
            <a:ext cx="8528838"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97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971550"/>
            <a:ext cx="710565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27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966788"/>
            <a:ext cx="7105650"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72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TotalTime>
  <Words>243</Words>
  <Application>Microsoft Office PowerPoint</Application>
  <PresentationFormat>On-screen Show (4:3)</PresentationFormat>
  <Paragraphs>59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Tech Tuesday: Facebook 101</vt:lpstr>
      <vt:lpstr>What is Facebook?</vt:lpstr>
      <vt:lpstr>Facebook Definitions</vt:lpstr>
      <vt:lpstr>Why use Facebook?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Facebook sharing work?</vt:lpstr>
      <vt:lpstr>Why is Facebook privacy important?</vt:lpstr>
      <vt:lpstr>Understanding Facebook Privacy</vt:lpstr>
      <vt:lpstr>Getting Started</vt:lpstr>
      <vt:lpstr>Connecting: Current Connections</vt:lpstr>
      <vt:lpstr>Connecting: Current Contacts</vt:lpstr>
      <vt:lpstr>Connecting: Privacy</vt:lpstr>
      <vt:lpstr>Connecting: Profile Photo</vt:lpstr>
      <vt:lpstr>Connecting: Profile Info</vt:lpstr>
      <vt:lpstr>Connecting: Find Friends</vt:lpstr>
      <vt:lpstr>Hands On – Navigation Bar</vt:lpstr>
      <vt:lpstr>Hands On – Homepage</vt:lpstr>
      <vt:lpstr>Hands On – Find Friends</vt:lpstr>
      <vt:lpstr>Hands On – Messages</vt:lpstr>
      <vt:lpstr>Hands On – Notifications</vt:lpstr>
      <vt:lpstr>Hands On – Your Profile! </vt:lpstr>
      <vt:lpstr>Hands On – Updating Your Status</vt:lpstr>
      <vt:lpstr>Hands On – Your Timeline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 O'Donnell</dc:creator>
  <cp:lastModifiedBy>pcrc</cp:lastModifiedBy>
  <cp:revision>7</cp:revision>
  <dcterms:created xsi:type="dcterms:W3CDTF">2016-01-26T15:12:35Z</dcterms:created>
  <dcterms:modified xsi:type="dcterms:W3CDTF">2016-01-26T16:42:32Z</dcterms:modified>
</cp:coreProperties>
</file>